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407" r:id="rId93"/>
    <p:sldId id="347" r:id="rId94"/>
    <p:sldId id="348" r:id="rId95"/>
    <p:sldId id="349" r:id="rId96"/>
    <p:sldId id="408"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409"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3" d="100"/>
          <a:sy n="43" d="100"/>
        </p:scale>
        <p:origin x="-720" y="-90"/>
      </p:cViewPr>
      <p:guideLst>
        <p:guide orient="horz" pos="2160"/>
        <p:guide pos="2880"/>
      </p:guideLst>
    </p:cSldViewPr>
  </p:slideViewPr>
  <p:notesTextViewPr>
    <p:cViewPr>
      <p:scale>
        <a:sx n="1" d="1"/>
        <a:sy n="1" d="1"/>
      </p:scale>
      <p:origin x="0" y="0"/>
    </p:cViewPr>
  </p:notesTextViewPr>
  <p:gridSpacing cx="72010" cy="7201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标题和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512" y="404664"/>
            <a:ext cx="8784976" cy="1143000"/>
          </a:xfrm>
        </p:spPr>
        <p:txBody>
          <a:bodyPr>
            <a:normAutofit/>
          </a:bodyPr>
          <a:lstStyle>
            <a:lvl1pPr algn="ctr">
              <a:defRPr sz="3600">
                <a:solidFill>
                  <a:srgbClr val="FFFF00"/>
                </a:solidFill>
                <a:latin typeface="楷体" pitchFamily="49" charset="-122"/>
                <a:ea typeface="楷体" pitchFamily="49"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251520" y="1600200"/>
            <a:ext cx="8579296" cy="4925144"/>
          </a:xfrm>
        </p:spPr>
        <p:txBody>
          <a:bodyPr>
            <a:normAutofit/>
          </a:bodyPr>
          <a:lstStyle>
            <a:lvl1pPr>
              <a:defRPr sz="2800">
                <a:solidFill>
                  <a:srgbClr val="3333FF"/>
                </a:solidFill>
                <a:latin typeface="华文新魏" pitchFamily="2" charset="-122"/>
                <a:ea typeface="华文新魏" pitchFamily="2" charset="-122"/>
              </a:defRPr>
            </a:lvl1pPr>
          </a:lstStyle>
          <a:p>
            <a:pPr lvl="0"/>
            <a:r>
              <a:rPr lang="zh-CN" altLang="en-US" smtClean="0"/>
              <a:t>单击此处编辑母版文本样式</a:t>
            </a:r>
          </a:p>
        </p:txBody>
      </p:sp>
    </p:spTree>
    <p:extLst>
      <p:ext uri="{BB962C8B-B14F-4D97-AF65-F5344CB8AC3E}">
        <p14:creationId xmlns:p14="http://schemas.microsoft.com/office/powerpoint/2010/main" val="1973631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9BAF466-5391-4FF6-99D4-3544C963DBFD}" type="datetimeFigureOut">
              <a:rPr lang="zh-CN" altLang="en-US" smtClean="0"/>
              <a:t>2013/3/30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F8EE307-A7D5-422A-A39F-F1381DD8BFCF}" type="slidenum">
              <a:rPr lang="zh-CN" altLang="en-US" smtClean="0"/>
              <a:t>‹#›</a:t>
            </a:fld>
            <a:endParaRPr lang="zh-CN" altLang="en-US"/>
          </a:p>
        </p:txBody>
      </p:sp>
    </p:spTree>
    <p:extLst>
      <p:ext uri="{BB962C8B-B14F-4D97-AF65-F5344CB8AC3E}">
        <p14:creationId xmlns:p14="http://schemas.microsoft.com/office/powerpoint/2010/main" val="23655785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BAF466-5391-4FF6-99D4-3544C963DBFD}" type="datetimeFigureOut">
              <a:rPr lang="zh-CN" altLang="en-US" smtClean="0"/>
              <a:t>2013/3/30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8EE307-A7D5-422A-A39F-F1381DD8BFCF}" type="slidenum">
              <a:rPr lang="zh-CN" altLang="en-US" smtClean="0"/>
              <a:t>‹#›</a:t>
            </a:fld>
            <a:endParaRPr lang="zh-CN" altLang="en-US"/>
          </a:p>
        </p:txBody>
      </p:sp>
    </p:spTree>
    <p:extLst>
      <p:ext uri="{BB962C8B-B14F-4D97-AF65-F5344CB8AC3E}">
        <p14:creationId xmlns:p14="http://schemas.microsoft.com/office/powerpoint/2010/main" val="1350359748"/>
      </p:ext>
    </p:extLst>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10.vml"/><Relationship Id="rId4" Type="http://schemas.openxmlformats.org/officeDocument/2006/relationships/image" Target="../media/image31.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vmlDrawing" Target="../drawings/vmlDrawing11.vml"/><Relationship Id="rId4" Type="http://schemas.openxmlformats.org/officeDocument/2006/relationships/image" Target="../media/image32.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12.vml"/><Relationship Id="rId4" Type="http://schemas.openxmlformats.org/officeDocument/2006/relationships/image" Target="../media/image33.emf"/></Relationships>
</file>

<file path=ppt/slides/_rels/slide10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13.vml"/><Relationship Id="rId4" Type="http://schemas.openxmlformats.org/officeDocument/2006/relationships/image" Target="../media/image37.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xml"/><Relationship Id="rId1" Type="http://schemas.openxmlformats.org/officeDocument/2006/relationships/vmlDrawing" Target="../drawings/vmlDrawing14.vml"/><Relationship Id="rId4" Type="http://schemas.openxmlformats.org/officeDocument/2006/relationships/image" Target="../media/image38.emf"/></Relationships>
</file>

<file path=ppt/slides/_rels/slide1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15.vml"/><Relationship Id="rId4" Type="http://schemas.openxmlformats.org/officeDocument/2006/relationships/image" Target="../media/image42.e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xml"/><Relationship Id="rId1" Type="http://schemas.openxmlformats.org/officeDocument/2006/relationships/vmlDrawing" Target="../drawings/vmlDrawing16.vml"/><Relationship Id="rId4" Type="http://schemas.openxmlformats.org/officeDocument/2006/relationships/image" Target="../media/image43.emf"/></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xml"/><Relationship Id="rId1" Type="http://schemas.openxmlformats.org/officeDocument/2006/relationships/vmlDrawing" Target="../drawings/vmlDrawing17.vml"/><Relationship Id="rId4" Type="http://schemas.openxmlformats.org/officeDocument/2006/relationships/image" Target="../media/image47.emf"/></Relationships>
</file>

<file path=ppt/slides/_rels/slide1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1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17.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18.emf"/></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22.emf"/></Relationships>
</file>

<file path=ppt/slides/_rels/slide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24.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7.vml"/><Relationship Id="rId4" Type="http://schemas.openxmlformats.org/officeDocument/2006/relationships/image" Target="../media/image2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8.vml"/><Relationship Id="rId4" Type="http://schemas.openxmlformats.org/officeDocument/2006/relationships/image" Target="../media/image29.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9.vml"/><Relationship Id="rId4" Type="http://schemas.openxmlformats.org/officeDocument/2006/relationships/image" Target="../media/image3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R="0" rtl="0"/>
            <a:r>
              <a:rPr lang="zh-CN" altLang="en-US" b="0" i="0" u="none" strike="noStrike" kern="1800" baseline="0" smtClean="0">
                <a:latin typeface="Times New Roman"/>
                <a:ea typeface="楷体"/>
              </a:rPr>
              <a:t>第</a:t>
            </a:r>
            <a:r>
              <a:rPr lang="en-US" altLang="zh-CN" b="0" i="0" u="none" strike="noStrike" kern="1800" baseline="0" smtClean="0">
                <a:latin typeface="Times New Roman"/>
                <a:ea typeface="楷体"/>
              </a:rPr>
              <a:t>9</a:t>
            </a:r>
            <a:r>
              <a:rPr lang="zh-CN" altLang="en-US" b="0" i="0" u="none" strike="noStrike" kern="1800" baseline="0" smtClean="0">
                <a:latin typeface="Times New Roman"/>
                <a:ea typeface="楷体"/>
              </a:rPr>
              <a:t>章  邮件接收和发送客户端之二</a:t>
            </a:r>
          </a:p>
        </p:txBody>
      </p:sp>
      <p:sp>
        <p:nvSpPr>
          <p:cNvPr id="3" name="文本占位符 2"/>
          <p:cNvSpPr>
            <a:spLocks noGrp="1"/>
          </p:cNvSpPr>
          <p:nvPr>
            <p:ph type="body" idx="1"/>
          </p:nvPr>
        </p:nvSpPr>
        <p:spPr/>
        <p:txBody>
          <a:bodyPr/>
          <a:lstStyle/>
          <a:p>
            <a:pPr marR="0" lvl="0" rtl="0"/>
            <a:r>
              <a:rPr lang="zh-CN" altLang="en-US" b="0" i="0" u="none" strike="noStrike" baseline="0" dirty="0" smtClean="0">
                <a:latin typeface="Times New Roman"/>
                <a:ea typeface="华文新魏"/>
              </a:rPr>
              <a:t>在第</a:t>
            </a:r>
            <a:r>
              <a:rPr lang="en-US" altLang="zh-CN" b="0" i="0" u="none" strike="noStrike" baseline="0" dirty="0" smtClean="0">
                <a:latin typeface="Times New Roman"/>
                <a:ea typeface="华文新魏"/>
              </a:rPr>
              <a:t>8</a:t>
            </a:r>
            <a:r>
              <a:rPr lang="zh-CN" altLang="en-US" b="0" i="0" u="none" strike="noStrike" baseline="0" dirty="0" smtClean="0">
                <a:latin typeface="Times New Roman"/>
                <a:ea typeface="华文新魏"/>
              </a:rPr>
              <a:t>章中详细的讲解了邮件发送协议</a:t>
            </a:r>
            <a:r>
              <a:rPr lang="en-US" altLang="zh-CN" b="0" i="0" u="none" strike="noStrike" baseline="0" dirty="0" smtClean="0">
                <a:latin typeface="Times New Roman"/>
                <a:ea typeface="华文新魏"/>
              </a:rPr>
              <a:t>SMTP</a:t>
            </a:r>
            <a:r>
              <a:rPr lang="zh-CN" altLang="en-US" b="0" i="0" u="none" strike="noStrike" baseline="0" dirty="0" smtClean="0">
                <a:latin typeface="Times New Roman"/>
                <a:ea typeface="华文新魏"/>
              </a:rPr>
              <a:t>和邮件接收协议</a:t>
            </a:r>
            <a:r>
              <a:rPr lang="en-US" altLang="zh-CN" b="0" i="0" u="none" strike="noStrike" baseline="0" dirty="0" err="1" smtClean="0">
                <a:latin typeface="Times New Roman"/>
                <a:ea typeface="华文新魏"/>
              </a:rPr>
              <a:t>POP3</a:t>
            </a:r>
            <a:r>
              <a:rPr lang="zh-CN" altLang="en-US" b="0" i="0" u="none" strike="noStrike" baseline="0" dirty="0" smtClean="0">
                <a:latin typeface="Times New Roman"/>
                <a:ea typeface="华文新魏"/>
              </a:rPr>
              <a:t>。并且在最底层通过</a:t>
            </a:r>
            <a:r>
              <a:rPr lang="en-US" altLang="zh-CN" b="0" i="0" u="none" strike="noStrike" baseline="0" dirty="0" smtClean="0">
                <a:latin typeface="Times New Roman"/>
                <a:ea typeface="华文新魏"/>
              </a:rPr>
              <a:t>socket</a:t>
            </a:r>
            <a:r>
              <a:rPr lang="zh-CN" altLang="en-US" b="0" i="0" u="none" strike="noStrike" baseline="0" dirty="0" smtClean="0">
                <a:latin typeface="Times New Roman"/>
                <a:ea typeface="华文新魏"/>
              </a:rPr>
              <a:t>编写了与邮件服务器交互的命令，来完成邮件的接收和发送等等操作。但界面做的比较粗糙，功能的实现看起来比较费劲。这一章将要介绍另一种方法</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使用第三方的组件</a:t>
            </a:r>
            <a:r>
              <a:rPr lang="en-US" altLang="zh-CN" b="0" i="0" u="none" strike="noStrike" baseline="0" dirty="0" err="1" smtClean="0">
                <a:latin typeface="Times New Roman"/>
                <a:ea typeface="华文新魏"/>
              </a:rPr>
              <a:t>Jmail</a:t>
            </a:r>
            <a:r>
              <a:rPr lang="zh-CN" altLang="en-US" b="0" i="0" u="none" strike="noStrike" baseline="0" dirty="0" smtClean="0">
                <a:latin typeface="Times New Roman"/>
                <a:ea typeface="华文新魏"/>
              </a:rPr>
              <a:t>，它可以轻松实现与邮件服务器的交互，这样我们就可以腾出更多的时间改造粗糙的界面了。</a:t>
            </a:r>
          </a:p>
        </p:txBody>
      </p:sp>
    </p:spTree>
    <p:extLst>
      <p:ext uri="{BB962C8B-B14F-4D97-AF65-F5344CB8AC3E}">
        <p14:creationId xmlns:p14="http://schemas.microsoft.com/office/powerpoint/2010/main" val="7312108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9.4</a:t>
            </a:r>
            <a:r>
              <a:rPr lang="zh-CN" altLang="en-US" b="0" i="0" u="none" strike="noStrike" kern="1800" baseline="0" smtClean="0">
                <a:latin typeface="Times New Roman"/>
                <a:ea typeface="楷体"/>
              </a:rPr>
              <a:t>  通过网页登陆邮箱查看邮件</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4237332971"/>
              </p:ext>
            </p:extLst>
          </p:nvPr>
        </p:nvGraphicFramePr>
        <p:xfrm>
          <a:off x="828973" y="1700784"/>
          <a:ext cx="7486054" cy="4248472"/>
        </p:xfrm>
        <a:graphic>
          <a:graphicData uri="http://schemas.openxmlformats.org/presentationml/2006/ole">
            <mc:AlternateContent xmlns:mc="http://schemas.openxmlformats.org/markup-compatibility/2006">
              <mc:Choice xmlns:v="urn:schemas-microsoft-com:vml" Requires="v">
                <p:oleObj spid="_x0000_s4103" name="Visio" r:id="rId3" imgW="8771497" imgH="4971374" progId="Visio.Drawing.11">
                  <p:embed/>
                </p:oleObj>
              </mc:Choice>
              <mc:Fallback>
                <p:oleObj name="Visio" r:id="rId3" imgW="8771497" imgH="4971374"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973" y="1700784"/>
                        <a:ext cx="7486054" cy="4248472"/>
                      </a:xfrm>
                      <a:prstGeom prst="rect">
                        <a:avLst/>
                      </a:prstGeom>
                      <a:noFill/>
                    </p:spPr>
                  </p:pic>
                </p:oleObj>
              </mc:Fallback>
            </mc:AlternateContent>
          </a:graphicData>
        </a:graphic>
      </p:graphicFrame>
    </p:spTree>
    <p:extLst>
      <p:ext uri="{BB962C8B-B14F-4D97-AF65-F5344CB8AC3E}">
        <p14:creationId xmlns:p14="http://schemas.microsoft.com/office/powerpoint/2010/main" val="69562044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6.</a:t>
            </a:r>
            <a:r>
              <a:rPr lang="zh-CN" altLang="en-US" b="0" i="0" u="none" strike="noStrike" kern="1800" baseline="0" smtClean="0">
                <a:latin typeface="Times New Roman"/>
                <a:ea typeface="楷体"/>
              </a:rPr>
              <a:t>导航按钮</a:t>
            </a:r>
          </a:p>
        </p:txBody>
      </p:sp>
      <p:sp>
        <p:nvSpPr>
          <p:cNvPr id="3" name="文本占位符 2"/>
          <p:cNvSpPr>
            <a:spLocks noGrp="1"/>
          </p:cNvSpPr>
          <p:nvPr>
            <p:ph type="body" idx="1"/>
          </p:nvPr>
        </p:nvSpPr>
        <p:spPr/>
        <p:txBody>
          <a:bodyPr>
            <a:normAutofit fontScale="70000" lnSpcReduction="20000"/>
          </a:bodyPr>
          <a:lstStyle/>
          <a:p>
            <a:pPr marR="0" lvl="0" rtl="0"/>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1</a:t>
            </a:r>
            <a:r>
              <a:rPr lang="zh-CN" altLang="en-US" b="0" i="0" u="none" strike="noStrike" baseline="0" smtClean="0">
                <a:latin typeface="Times New Roman"/>
                <a:ea typeface="华文新魏"/>
              </a:rPr>
              <a:t>）添加单击“收件箱”按钮的消息响应函数</a:t>
            </a:r>
            <a:r>
              <a:rPr lang="en-US" altLang="zh-CN" b="0" i="0" u="none" strike="noStrike" baseline="0" smtClean="0">
                <a:latin typeface="Times New Roman"/>
                <a:ea typeface="华文新魏"/>
              </a:rPr>
              <a:t>OnReceive()</a:t>
            </a:r>
            <a:r>
              <a:rPr lang="zh-CN" altLang="en-US" b="0" i="0" u="none" strike="noStrike" baseline="0" smtClean="0">
                <a:latin typeface="Times New Roman"/>
                <a:ea typeface="华文新魏"/>
              </a:rPr>
              <a:t>，代码如下：</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CReceiveDlg</a:t>
            </a:r>
            <a:r>
              <a:rPr lang="zh-CN" altLang="en-US" b="0" i="0" u="none" strike="noStrike" baseline="0" smtClean="0">
                <a:latin typeface="Times New Roman"/>
                <a:ea typeface="华文新魏"/>
              </a:rPr>
              <a:t>是我们为“收件箱”对话框创建的类。响应函数</a:t>
            </a:r>
            <a:r>
              <a:rPr lang="en-US" altLang="zh-CN" b="0" i="0" u="none" strike="noStrike" baseline="0" smtClean="0">
                <a:latin typeface="Times New Roman"/>
                <a:ea typeface="华文新魏"/>
              </a:rPr>
              <a:t>OnReceive()</a:t>
            </a:r>
            <a:r>
              <a:rPr lang="zh-CN" altLang="en-US" b="0" i="0" u="none" strike="noStrike" baseline="0" smtClean="0">
                <a:latin typeface="Times New Roman"/>
                <a:ea typeface="华文新魏"/>
              </a:rPr>
              <a:t>负责显示“收件箱”对话框。</a:t>
            </a:r>
          </a:p>
          <a:p>
            <a:pPr marR="0" lvl="0" rtl="0"/>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2</a:t>
            </a:r>
            <a:r>
              <a:rPr lang="zh-CN" altLang="en-US" b="0" i="0" u="none" strike="noStrike" baseline="0" smtClean="0">
                <a:latin typeface="Times New Roman"/>
                <a:ea typeface="华文新魏"/>
              </a:rPr>
              <a:t>）添加单击“发件箱”按钮的消息响应函数</a:t>
            </a:r>
            <a:r>
              <a:rPr lang="en-US" altLang="zh-CN" b="0" i="0" u="none" strike="noStrike" baseline="0" smtClean="0">
                <a:latin typeface="Times New Roman"/>
                <a:ea typeface="华文新魏"/>
              </a:rPr>
              <a:t>OnSend()</a:t>
            </a:r>
            <a:r>
              <a:rPr lang="zh-CN" altLang="en-US" b="0" i="0" u="none" strike="noStrike" baseline="0" smtClean="0">
                <a:latin typeface="Times New Roman"/>
                <a:ea typeface="华文新魏"/>
              </a:rPr>
              <a:t>，代码如下：</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CSendDlg</a:t>
            </a:r>
            <a:r>
              <a:rPr lang="zh-CN" altLang="en-US" b="0" i="0" u="none" strike="noStrike" baseline="0" smtClean="0">
                <a:latin typeface="Times New Roman"/>
                <a:ea typeface="华文新魏"/>
              </a:rPr>
              <a:t>是我们为“发件箱”对话框创建的类，并定义了</a:t>
            </a:r>
            <a:r>
              <a:rPr lang="en-US" altLang="zh-CN" b="0" i="0" u="none" strike="noStrike" baseline="0" smtClean="0">
                <a:latin typeface="Times New Roman"/>
                <a:ea typeface="华文新魏"/>
              </a:rPr>
              <a:t>2</a:t>
            </a:r>
            <a:r>
              <a:rPr lang="zh-CN" altLang="en-US" b="0" i="0" u="none" strike="noStrike" baseline="0" smtClean="0">
                <a:latin typeface="Times New Roman"/>
                <a:ea typeface="华文新魏"/>
              </a:rPr>
              <a:t>个公有的成员变量</a:t>
            </a:r>
            <a:r>
              <a:rPr lang="en-US" altLang="zh-CN" b="0" i="0" u="none" strike="noStrike" baseline="0" smtClean="0">
                <a:latin typeface="Times New Roman"/>
                <a:ea typeface="华文新魏"/>
              </a:rPr>
              <a:t>m_sender</a:t>
            </a:r>
            <a:r>
              <a:rPr lang="zh-CN" altLang="en-US" b="0" i="0" u="none" strike="noStrike" baseline="0" smtClean="0">
                <a:latin typeface="Times New Roman"/>
                <a:ea typeface="华文新魏"/>
              </a:rPr>
              <a:t>和</a:t>
            </a:r>
            <a:r>
              <a:rPr lang="en-US" altLang="zh-CN" b="0" i="0" u="none" strike="noStrike" baseline="0" smtClean="0">
                <a:latin typeface="Times New Roman"/>
                <a:ea typeface="华文新魏"/>
              </a:rPr>
              <a:t>m_sendPsd</a:t>
            </a:r>
            <a:r>
              <a:rPr lang="zh-CN" altLang="en-US" b="0" i="0" u="none" strike="noStrike" baseline="0" smtClean="0">
                <a:latin typeface="Times New Roman"/>
                <a:ea typeface="华文新魏"/>
              </a:rPr>
              <a:t>，分别保存登录邮箱用的用户名和密码。</a:t>
            </a:r>
            <a:r>
              <a:rPr lang="en-US" altLang="zh-CN" b="0" i="0" u="none" strike="noStrike" baseline="0" smtClean="0">
                <a:latin typeface="Times New Roman"/>
                <a:ea typeface="华文新魏"/>
              </a:rPr>
              <a:t>m_EM_username</a:t>
            </a:r>
            <a:r>
              <a:rPr lang="zh-CN" altLang="en-US" b="0" i="0" u="none" strike="noStrike" baseline="0" smtClean="0">
                <a:latin typeface="Times New Roman"/>
                <a:ea typeface="华文新魏"/>
              </a:rPr>
              <a:t>和</a:t>
            </a:r>
            <a:r>
              <a:rPr lang="en-US" altLang="zh-CN" b="0" i="0" u="none" strike="noStrike" baseline="0" smtClean="0">
                <a:latin typeface="Times New Roman"/>
                <a:ea typeface="华文新魏"/>
              </a:rPr>
              <a:t>m_EM_password</a:t>
            </a:r>
            <a:r>
              <a:rPr lang="zh-CN" altLang="en-US" b="0" i="0" u="none" strike="noStrike" baseline="0" smtClean="0">
                <a:latin typeface="Times New Roman"/>
                <a:ea typeface="华文新魏"/>
              </a:rPr>
              <a:t>是类</a:t>
            </a:r>
            <a:r>
              <a:rPr lang="en-US" altLang="zh-CN" b="0" i="0" u="none" strike="noStrike" baseline="0" smtClean="0">
                <a:latin typeface="Times New Roman"/>
                <a:ea typeface="华文新魏"/>
              </a:rPr>
              <a:t>CEmailManager</a:t>
            </a:r>
            <a:r>
              <a:rPr lang="zh-CN" altLang="en-US" b="0" i="0" u="none" strike="noStrike" baseline="0" smtClean="0">
                <a:latin typeface="Times New Roman"/>
                <a:ea typeface="华文新魏"/>
              </a:rPr>
              <a:t>的公有成员变量，用于保存登录邮箱用的用户名和密码。响应函数</a:t>
            </a:r>
            <a:r>
              <a:rPr lang="en-US" altLang="zh-CN" b="0" i="0" u="none" strike="noStrike" baseline="0" smtClean="0">
                <a:latin typeface="Times New Roman"/>
                <a:ea typeface="华文新魏"/>
              </a:rPr>
              <a:t>OnSend()</a:t>
            </a:r>
            <a:r>
              <a:rPr lang="zh-CN" altLang="en-US" b="0" i="0" u="none" strike="noStrike" baseline="0" smtClean="0">
                <a:latin typeface="Times New Roman"/>
                <a:ea typeface="华文新魏"/>
              </a:rPr>
              <a:t>负责“发件箱”对话框的显示。</a:t>
            </a:r>
          </a:p>
          <a:p>
            <a:pPr marR="0" lvl="0" rtl="0"/>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3</a:t>
            </a:r>
            <a:r>
              <a:rPr lang="zh-CN" altLang="en-US" b="0" i="0" u="none" strike="noStrike" baseline="0" smtClean="0">
                <a:latin typeface="Times New Roman"/>
                <a:ea typeface="华文新魏"/>
              </a:rPr>
              <a:t>）添加单击“设置”按钮的消息响应函数</a:t>
            </a:r>
            <a:r>
              <a:rPr lang="en-US" altLang="zh-CN" b="0" i="0" u="none" strike="noStrike" baseline="0" smtClean="0">
                <a:latin typeface="Times New Roman"/>
                <a:ea typeface="华文新魏"/>
              </a:rPr>
              <a:t>OnSet()</a:t>
            </a:r>
            <a:r>
              <a:rPr lang="zh-CN" altLang="en-US" b="0" i="0" u="none" strike="noStrike" baseline="0" smtClean="0">
                <a:latin typeface="Times New Roman"/>
                <a:ea typeface="华文新魏"/>
              </a:rPr>
              <a:t>，代码如下：</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CSetDlg</a:t>
            </a:r>
            <a:r>
              <a:rPr lang="zh-CN" altLang="en-US" b="0" i="0" u="none" strike="noStrike" baseline="0" smtClean="0">
                <a:latin typeface="Times New Roman"/>
                <a:ea typeface="华文新魏"/>
              </a:rPr>
              <a:t>是我们为“设置”对话框创建的类，并定义了</a:t>
            </a:r>
            <a:r>
              <a:rPr lang="en-US" altLang="zh-CN" b="0" i="0" u="none" strike="noStrike" baseline="0" smtClean="0">
                <a:latin typeface="Times New Roman"/>
                <a:ea typeface="华文新魏"/>
              </a:rPr>
              <a:t>3</a:t>
            </a:r>
            <a:r>
              <a:rPr lang="zh-CN" altLang="en-US" b="0" i="0" u="none" strike="noStrike" baseline="0" smtClean="0">
                <a:latin typeface="Times New Roman"/>
                <a:ea typeface="华文新魏"/>
              </a:rPr>
              <a:t>个公有的成员变量</a:t>
            </a:r>
            <a:r>
              <a:rPr lang="en-US" altLang="zh-CN" b="0" i="0" u="none" strike="noStrike" baseline="0" smtClean="0">
                <a:latin typeface="Times New Roman"/>
                <a:ea typeface="华文新魏"/>
              </a:rPr>
              <a:t>m_ip</a:t>
            </a:r>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m_username</a:t>
            </a:r>
            <a:r>
              <a:rPr lang="zh-CN" altLang="en-US" b="0" i="0" u="none" strike="noStrike" baseline="0" smtClean="0">
                <a:latin typeface="Times New Roman"/>
                <a:ea typeface="华文新魏"/>
              </a:rPr>
              <a:t>和</a:t>
            </a:r>
            <a:r>
              <a:rPr lang="en-US" altLang="zh-CN" b="0" i="0" u="none" strike="noStrike" baseline="0" smtClean="0">
                <a:latin typeface="Times New Roman"/>
                <a:ea typeface="华文新魏"/>
              </a:rPr>
              <a:t>m_password</a:t>
            </a:r>
            <a:r>
              <a:rPr lang="zh-CN" altLang="en-US" b="0" i="0" u="none" strike="noStrike" baseline="0" smtClean="0">
                <a:latin typeface="Times New Roman"/>
                <a:ea typeface="华文新魏"/>
              </a:rPr>
              <a:t>，分别保存登录邮箱用的用户名、密码和</a:t>
            </a:r>
            <a:r>
              <a:rPr lang="en-US" altLang="zh-CN" b="0" i="0" u="none" strike="noStrike" baseline="0" smtClean="0">
                <a:latin typeface="Times New Roman"/>
                <a:ea typeface="华文新魏"/>
              </a:rPr>
              <a:t>POP3</a:t>
            </a:r>
            <a:r>
              <a:rPr lang="zh-CN" altLang="en-US" b="0" i="0" u="none" strike="noStrike" baseline="0" smtClean="0">
                <a:latin typeface="Times New Roman"/>
                <a:ea typeface="华文新魏"/>
              </a:rPr>
              <a:t>服务器</a:t>
            </a:r>
            <a:r>
              <a:rPr lang="en-US" altLang="zh-CN" b="0" i="0" u="none" strike="noStrike" baseline="0" smtClean="0">
                <a:latin typeface="Times New Roman"/>
                <a:ea typeface="华文新魏"/>
              </a:rPr>
              <a:t>IP</a:t>
            </a:r>
            <a:r>
              <a:rPr lang="zh-CN" altLang="en-US" b="0" i="0" u="none" strike="noStrike" baseline="0" smtClean="0">
                <a:latin typeface="Times New Roman"/>
                <a:ea typeface="华文新魏"/>
              </a:rPr>
              <a:t>。响应函数</a:t>
            </a:r>
            <a:r>
              <a:rPr lang="en-US" altLang="zh-CN" b="0" i="0" u="none" strike="noStrike" baseline="0" smtClean="0">
                <a:latin typeface="Times New Roman"/>
                <a:ea typeface="华文新魏"/>
              </a:rPr>
              <a:t>OnSet()</a:t>
            </a:r>
            <a:r>
              <a:rPr lang="zh-CN" altLang="en-US" b="0" i="0" u="none" strike="noStrike" baseline="0" smtClean="0">
                <a:latin typeface="Times New Roman"/>
                <a:ea typeface="华文新魏"/>
              </a:rPr>
              <a:t>负责“设置”对话框的显示。</a:t>
            </a:r>
          </a:p>
        </p:txBody>
      </p:sp>
    </p:spTree>
    <p:extLst>
      <p:ext uri="{BB962C8B-B14F-4D97-AF65-F5344CB8AC3E}">
        <p14:creationId xmlns:p14="http://schemas.microsoft.com/office/powerpoint/2010/main" val="210720193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9.4.2  </a:t>
            </a:r>
            <a:r>
              <a:rPr lang="zh-CN" altLang="en-US" b="0" i="0" u="none" strike="noStrike" kern="1800" baseline="0" smtClean="0">
                <a:latin typeface="Times New Roman"/>
                <a:ea typeface="楷体"/>
              </a:rPr>
              <a:t>设置窗体</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为工程插入对话框资源，并修改</a:t>
            </a:r>
            <a:r>
              <a:rPr lang="en-US" altLang="zh-CN" b="0" i="0" u="none" strike="noStrike" baseline="0" smtClean="0">
                <a:latin typeface="Times New Roman"/>
                <a:ea typeface="华文新魏"/>
              </a:rPr>
              <a:t>ID</a:t>
            </a:r>
            <a:r>
              <a:rPr lang="zh-CN" altLang="en-US" b="0" i="0" u="none" strike="noStrike" baseline="0" smtClean="0">
                <a:latin typeface="Times New Roman"/>
                <a:ea typeface="华文新魏"/>
              </a:rPr>
              <a:t>为</a:t>
            </a:r>
            <a:r>
              <a:rPr lang="en-US" altLang="zh-CN" b="0" i="0" u="none" strike="noStrike" baseline="0" smtClean="0">
                <a:latin typeface="Times New Roman"/>
                <a:ea typeface="华文新魏"/>
              </a:rPr>
              <a:t>IDD_SET</a:t>
            </a:r>
            <a:r>
              <a:rPr lang="zh-CN" altLang="en-US" b="0" i="0" u="none" strike="noStrike" baseline="0" smtClean="0">
                <a:latin typeface="Times New Roman"/>
                <a:ea typeface="华文新魏"/>
              </a:rPr>
              <a:t>，为对话框创建类</a:t>
            </a:r>
            <a:r>
              <a:rPr lang="en-US" altLang="zh-CN" b="0" i="0" u="none" strike="noStrike" baseline="0" smtClean="0">
                <a:latin typeface="Times New Roman"/>
                <a:ea typeface="华文新魏"/>
              </a:rPr>
              <a:t>CSetDlg</a:t>
            </a:r>
            <a:r>
              <a:rPr lang="zh-CN" altLang="en-US" b="0" i="0" u="none" strike="noStrike" baseline="0" smtClean="0">
                <a:latin typeface="Times New Roman"/>
                <a:ea typeface="华文新魏"/>
              </a:rPr>
              <a:t>，如图</a:t>
            </a:r>
            <a:r>
              <a:rPr lang="en-US" altLang="zh-CN" b="0" i="0" u="none" strike="noStrike" baseline="0" smtClean="0">
                <a:latin typeface="Times New Roman"/>
                <a:ea typeface="华文新魏"/>
              </a:rPr>
              <a:t>9.30</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181375265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9.30</a:t>
            </a:r>
            <a:r>
              <a:rPr lang="zh-CN" altLang="en-US" b="0" i="0" u="none" strike="noStrike" kern="1800" baseline="0" smtClean="0">
                <a:latin typeface="Times New Roman"/>
                <a:ea typeface="楷体"/>
              </a:rPr>
              <a:t>  为“设置”窗体创建类</a:t>
            </a:r>
          </a:p>
        </p:txBody>
      </p:sp>
      <p:sp>
        <p:nvSpPr>
          <p:cNvPr id="3" name="文本占位符 2"/>
          <p:cNvSpPr>
            <a:spLocks noGrp="1"/>
          </p:cNvSpPr>
          <p:nvPr>
            <p:ph type="body" idx="1"/>
          </p:nvPr>
        </p:nvSpPr>
        <p:spPr>
          <a:xfrm>
            <a:off x="251520" y="5589270"/>
            <a:ext cx="8579296" cy="936074"/>
          </a:xfrm>
        </p:spPr>
        <p:txBody>
          <a:bodyPr>
            <a:normAutofit fontScale="92500" lnSpcReduction="10000"/>
          </a:bodyPr>
          <a:lstStyle/>
          <a:p>
            <a:pPr marR="0" lvl="0" rtl="0"/>
            <a:r>
              <a:rPr lang="zh-CN" altLang="en-US" b="0" i="0" u="none" strike="noStrike" baseline="0" dirty="0" smtClean="0">
                <a:latin typeface="Times New Roman"/>
                <a:ea typeface="华文新魏"/>
              </a:rPr>
              <a:t>在类</a:t>
            </a:r>
            <a:r>
              <a:rPr lang="en-US" altLang="zh-CN" b="0" i="0" u="none" strike="noStrike" baseline="0" dirty="0" err="1" smtClean="0">
                <a:latin typeface="Times New Roman"/>
                <a:ea typeface="华文新魏"/>
              </a:rPr>
              <a:t>CSetDlg</a:t>
            </a:r>
            <a:r>
              <a:rPr lang="zh-CN" altLang="en-US" b="0" i="0" u="none" strike="noStrike" baseline="0" dirty="0" smtClean="0">
                <a:latin typeface="Times New Roman"/>
                <a:ea typeface="华文新魏"/>
              </a:rPr>
              <a:t>的头文件中添加文件包含命令，如下：</a:t>
            </a:r>
          </a:p>
          <a:p>
            <a:pPr marR="0" lvl="0" rtl="0"/>
            <a:r>
              <a:rPr lang="en-US" altLang="zh-CN" b="0" i="0" u="none" strike="noStrike" baseline="0" dirty="0" smtClean="0">
                <a:latin typeface="Times New Roman"/>
                <a:ea typeface="华文新魏"/>
              </a:rPr>
              <a:t>#include "</a:t>
            </a:r>
            <a:r>
              <a:rPr lang="en-US" altLang="zh-CN" b="0" i="0" u="none" strike="noStrike" baseline="0" dirty="0" err="1" smtClean="0">
                <a:latin typeface="Times New Roman"/>
                <a:ea typeface="华文新魏"/>
              </a:rPr>
              <a:t>BitButtonNL.h</a:t>
            </a:r>
            <a:r>
              <a:rPr lang="en-US" altLang="zh-CN" b="0" i="0" u="none" strike="noStrike" baseline="0" dirty="0" smtClean="0">
                <a:latin typeface="Times New Roman"/>
                <a:ea typeface="华文新魏"/>
              </a:rPr>
              <a:t>"</a:t>
            </a:r>
            <a:endParaRPr lang="zh-CN" altLang="en-US" b="0" i="0" u="none" strike="noStrike" baseline="0" dirty="0" smtClean="0">
              <a:latin typeface="Times New Roman"/>
              <a:ea typeface="华文新魏"/>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971480141"/>
              </p:ext>
            </p:extLst>
          </p:nvPr>
        </p:nvGraphicFramePr>
        <p:xfrm>
          <a:off x="2123660" y="1374099"/>
          <a:ext cx="4890516" cy="4109801"/>
        </p:xfrm>
        <a:graphic>
          <a:graphicData uri="http://schemas.openxmlformats.org/presentationml/2006/ole">
            <mc:AlternateContent xmlns:mc="http://schemas.openxmlformats.org/markup-compatibility/2006">
              <mc:Choice xmlns:v="urn:schemas-microsoft-com:vml" Requires="v">
                <p:oleObj spid="_x0000_s30727" name="Visio" r:id="rId3" imgW="5247685" imgH="4409602" progId="Visio.Drawing.11">
                  <p:embed/>
                </p:oleObj>
              </mc:Choice>
              <mc:Fallback>
                <p:oleObj name="Visio" r:id="rId3" imgW="5247685" imgH="440960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660" y="1374099"/>
                        <a:ext cx="4890516" cy="4109801"/>
                      </a:xfrm>
                      <a:prstGeom prst="rect">
                        <a:avLst/>
                      </a:prstGeom>
                      <a:noFill/>
                    </p:spPr>
                  </p:pic>
                </p:oleObj>
              </mc:Fallback>
            </mc:AlternateContent>
          </a:graphicData>
        </a:graphic>
      </p:graphicFrame>
    </p:spTree>
    <p:extLst>
      <p:ext uri="{BB962C8B-B14F-4D97-AF65-F5344CB8AC3E}">
        <p14:creationId xmlns:p14="http://schemas.microsoft.com/office/powerpoint/2010/main" val="293189726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窗体和界面图片设计</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“设置”对话框的设计如图</a:t>
            </a:r>
            <a:r>
              <a:rPr lang="en-US" altLang="zh-CN" b="0" i="0" u="none" strike="noStrike" baseline="0" smtClean="0">
                <a:latin typeface="Times New Roman"/>
                <a:ea typeface="华文新魏"/>
              </a:rPr>
              <a:t>9.31</a:t>
            </a:r>
            <a:r>
              <a:rPr lang="zh-CN" altLang="en-US" b="0" i="0" u="none" strike="noStrike" baseline="0" smtClean="0">
                <a:latin typeface="Times New Roman"/>
                <a:ea typeface="华文新魏"/>
              </a:rPr>
              <a:t>所示，图示还包括了一些关键控件的</a:t>
            </a:r>
            <a:r>
              <a:rPr lang="en-US" altLang="zh-CN" b="0" i="0" u="none" strike="noStrike" baseline="0" smtClean="0">
                <a:latin typeface="Times New Roman"/>
                <a:ea typeface="华文新魏"/>
              </a:rPr>
              <a:t>ID</a:t>
            </a:r>
            <a:r>
              <a:rPr lang="zh-CN" altLang="en-US" b="0" i="0" u="none" strike="noStrike" baseline="0" smtClean="0">
                <a:latin typeface="Times New Roman"/>
                <a:ea typeface="华文新魏"/>
              </a:rPr>
              <a:t>号。</a:t>
            </a:r>
          </a:p>
        </p:txBody>
      </p:sp>
    </p:spTree>
    <p:extLst>
      <p:ext uri="{BB962C8B-B14F-4D97-AF65-F5344CB8AC3E}">
        <p14:creationId xmlns:p14="http://schemas.microsoft.com/office/powerpoint/2010/main" val="173156689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9.31</a:t>
            </a:r>
            <a:r>
              <a:rPr lang="zh-CN" altLang="en-US" b="0" i="0" u="none" strike="noStrike" kern="1800" baseline="0" smtClean="0">
                <a:latin typeface="Times New Roman"/>
                <a:ea typeface="楷体"/>
              </a:rPr>
              <a:t>  “设置”对话框设计</a:t>
            </a:r>
          </a:p>
        </p:txBody>
      </p:sp>
      <p:sp>
        <p:nvSpPr>
          <p:cNvPr id="3" name="文本占位符 2"/>
          <p:cNvSpPr>
            <a:spLocks noGrp="1"/>
          </p:cNvSpPr>
          <p:nvPr>
            <p:ph type="body" idx="1"/>
          </p:nvPr>
        </p:nvSpPr>
        <p:spPr>
          <a:xfrm>
            <a:off x="251520" y="4437140"/>
            <a:ext cx="8579296" cy="2088204"/>
          </a:xfrm>
        </p:spPr>
        <p:txBody>
          <a:bodyPr>
            <a:normAutofit/>
          </a:bodyPr>
          <a:lstStyle/>
          <a:p>
            <a:pPr marR="0" lvl="0" rtl="0"/>
            <a:r>
              <a:rPr lang="en-US" altLang="zh-CN" b="0" i="0" u="none" strike="noStrike" baseline="0" dirty="0" err="1" smtClean="0">
                <a:latin typeface="Times New Roman"/>
                <a:ea typeface="华文新魏"/>
              </a:rPr>
              <a:t>pop3</a:t>
            </a:r>
            <a:r>
              <a:rPr lang="en-US" altLang="zh-CN" b="0" i="0" u="none" strike="noStrike" baseline="0" dirty="0" smtClean="0">
                <a:latin typeface="Times New Roman"/>
                <a:ea typeface="华文新魏"/>
              </a:rPr>
              <a:t> IP</a:t>
            </a:r>
            <a:r>
              <a:rPr lang="zh-CN" altLang="en-US" b="0" i="0" u="none" strike="noStrike" baseline="0" dirty="0" smtClean="0">
                <a:latin typeface="Times New Roman"/>
                <a:ea typeface="华文新魏"/>
              </a:rPr>
              <a:t>、用户名和密码这</a:t>
            </a:r>
            <a:r>
              <a:rPr lang="en-US" altLang="zh-CN" b="0" i="0" u="none" strike="noStrike" baseline="0" dirty="0" smtClean="0">
                <a:latin typeface="Times New Roman"/>
                <a:ea typeface="华文新魏"/>
              </a:rPr>
              <a:t>3</a:t>
            </a:r>
            <a:r>
              <a:rPr lang="zh-CN" altLang="en-US" b="0" i="0" u="none" strike="noStrike" baseline="0" dirty="0" smtClean="0">
                <a:latin typeface="Times New Roman"/>
                <a:ea typeface="华文新魏"/>
              </a:rPr>
              <a:t>个看起来像是标签的控件实际上是按钮，只不过在资源管理器中将它们的</a:t>
            </a:r>
            <a:r>
              <a:rPr lang="en-US" altLang="zh-CN" b="0" i="0" u="none" strike="noStrike" baseline="0" dirty="0" smtClean="0">
                <a:latin typeface="Times New Roman"/>
                <a:ea typeface="华文新魏"/>
              </a:rPr>
              <a:t>styles</a:t>
            </a:r>
            <a:r>
              <a:rPr lang="zh-CN" altLang="en-US" b="0" i="0" u="none" strike="noStrike" baseline="0" dirty="0" smtClean="0">
                <a:latin typeface="Times New Roman"/>
                <a:ea typeface="华文新魏"/>
              </a:rPr>
              <a:t>属性设置了</a:t>
            </a:r>
            <a:r>
              <a:rPr lang="en-US" altLang="zh-CN" b="0" i="0" u="none" strike="noStrike" baseline="0" dirty="0" smtClean="0">
                <a:latin typeface="Times New Roman"/>
                <a:ea typeface="华文新魏"/>
              </a:rPr>
              <a:t>flat</a:t>
            </a:r>
            <a:r>
              <a:rPr lang="zh-CN" altLang="en-US" b="0" i="0" u="none" strike="noStrike" baseline="0" dirty="0" smtClean="0">
                <a:latin typeface="Times New Roman"/>
                <a:ea typeface="华文新魏"/>
              </a:rPr>
              <a:t>，如图</a:t>
            </a:r>
            <a:r>
              <a:rPr lang="en-US" altLang="zh-CN" b="0" i="0" u="none" strike="noStrike" baseline="0" dirty="0" smtClean="0">
                <a:latin typeface="Times New Roman"/>
                <a:ea typeface="华文新魏"/>
              </a:rPr>
              <a:t>3</a:t>
            </a:r>
            <a:r>
              <a:rPr lang="zh-CN" altLang="en-US" b="0" i="0" u="none" strike="noStrike" baseline="0" dirty="0" smtClean="0">
                <a:latin typeface="Times New Roman"/>
                <a:ea typeface="华文新魏"/>
              </a:rPr>
              <a:t>所示。</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45785819"/>
              </p:ext>
            </p:extLst>
          </p:nvPr>
        </p:nvGraphicFramePr>
        <p:xfrm>
          <a:off x="1581492" y="1484730"/>
          <a:ext cx="5942918" cy="2748170"/>
        </p:xfrm>
        <a:graphic>
          <a:graphicData uri="http://schemas.openxmlformats.org/presentationml/2006/ole">
            <mc:AlternateContent xmlns:mc="http://schemas.openxmlformats.org/markup-compatibility/2006">
              <mc:Choice xmlns:v="urn:schemas-microsoft-com:vml" Requires="v">
                <p:oleObj spid="_x0000_s31751" name="Visio" r:id="rId3" imgW="5527939" imgH="2544864" progId="Visio.Drawing.11">
                  <p:embed/>
                </p:oleObj>
              </mc:Choice>
              <mc:Fallback>
                <p:oleObj name="Visio" r:id="rId3" imgW="5527939" imgH="2544864"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1492" y="1484730"/>
                        <a:ext cx="5942918" cy="2748170"/>
                      </a:xfrm>
                      <a:prstGeom prst="rect">
                        <a:avLst/>
                      </a:prstGeom>
                      <a:noFill/>
                    </p:spPr>
                  </p:pic>
                </p:oleObj>
              </mc:Fallback>
            </mc:AlternateContent>
          </a:graphicData>
        </a:graphic>
      </p:graphicFrame>
    </p:spTree>
    <p:extLst>
      <p:ext uri="{BB962C8B-B14F-4D97-AF65-F5344CB8AC3E}">
        <p14:creationId xmlns:p14="http://schemas.microsoft.com/office/powerpoint/2010/main" val="178125699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9.32</a:t>
            </a:r>
            <a:r>
              <a:rPr lang="zh-CN" altLang="en-US" b="0" i="0" u="none" strike="noStrike" kern="1800" baseline="0" smtClean="0">
                <a:latin typeface="Times New Roman"/>
                <a:ea typeface="楷体"/>
              </a:rPr>
              <a:t>  按钮样式设置</a:t>
            </a:r>
          </a:p>
        </p:txBody>
      </p:sp>
      <p:sp>
        <p:nvSpPr>
          <p:cNvPr id="3" name="文本占位符 2"/>
          <p:cNvSpPr>
            <a:spLocks noGrp="1"/>
          </p:cNvSpPr>
          <p:nvPr>
            <p:ph type="body" idx="1"/>
          </p:nvPr>
        </p:nvSpPr>
        <p:spPr>
          <a:xfrm>
            <a:off x="251520" y="4293120"/>
            <a:ext cx="8579296" cy="2232224"/>
          </a:xfrm>
        </p:spPr>
        <p:txBody>
          <a:bodyPr/>
          <a:lstStyle/>
          <a:p>
            <a:pPr marR="0" lvl="0" rtl="0"/>
            <a:r>
              <a:rPr lang="zh-CN" altLang="en-US" b="0" i="0" u="none" strike="noStrike" baseline="0" dirty="0" smtClean="0">
                <a:latin typeface="Times New Roman"/>
                <a:ea typeface="华文新魏"/>
              </a:rPr>
              <a:t>用“画图”工具绘制图</a:t>
            </a:r>
            <a:r>
              <a:rPr lang="en-US" altLang="zh-CN" b="0" i="0" u="none" strike="noStrike" baseline="0" dirty="0" smtClean="0">
                <a:latin typeface="Times New Roman"/>
                <a:ea typeface="华文新魏"/>
              </a:rPr>
              <a:t>9.33</a:t>
            </a:r>
            <a:r>
              <a:rPr lang="zh-CN" altLang="en-US" b="0" i="0" u="none" strike="noStrike" baseline="0" dirty="0" smtClean="0">
                <a:latin typeface="Times New Roman"/>
                <a:ea typeface="华文新魏"/>
              </a:rPr>
              <a:t>所示背景。</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045615262"/>
              </p:ext>
            </p:extLst>
          </p:nvPr>
        </p:nvGraphicFramePr>
        <p:xfrm>
          <a:off x="1420982" y="1628750"/>
          <a:ext cx="6247448" cy="2376330"/>
        </p:xfrm>
        <a:graphic>
          <a:graphicData uri="http://schemas.openxmlformats.org/presentationml/2006/ole">
            <mc:AlternateContent xmlns:mc="http://schemas.openxmlformats.org/markup-compatibility/2006">
              <mc:Choice xmlns:v="urn:schemas-microsoft-com:vml" Requires="v">
                <p:oleObj spid="_x0000_s32775" name="Visio" r:id="rId3" imgW="5171350" imgH="1971472" progId="Visio.Drawing.11">
                  <p:embed/>
                </p:oleObj>
              </mc:Choice>
              <mc:Fallback>
                <p:oleObj name="Visio" r:id="rId3" imgW="5171350" imgH="197147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982" y="1628750"/>
                        <a:ext cx="6247448" cy="2376330"/>
                      </a:xfrm>
                      <a:prstGeom prst="rect">
                        <a:avLst/>
                      </a:prstGeom>
                      <a:noFill/>
                    </p:spPr>
                  </p:pic>
                </p:oleObj>
              </mc:Fallback>
            </mc:AlternateContent>
          </a:graphicData>
        </a:graphic>
      </p:graphicFrame>
    </p:spTree>
    <p:extLst>
      <p:ext uri="{BB962C8B-B14F-4D97-AF65-F5344CB8AC3E}">
        <p14:creationId xmlns:p14="http://schemas.microsoft.com/office/powerpoint/2010/main" val="126550302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9.33  “</a:t>
            </a:r>
            <a:r>
              <a:rPr lang="zh-CN" altLang="en-US" b="0" i="0" u="none" strike="noStrike" kern="1800" baseline="0" smtClean="0">
                <a:latin typeface="Times New Roman"/>
                <a:ea typeface="楷体"/>
              </a:rPr>
              <a:t>设置”对话框背景图</a:t>
            </a:r>
          </a:p>
        </p:txBody>
      </p:sp>
      <p:sp>
        <p:nvSpPr>
          <p:cNvPr id="3" name="文本占位符 2"/>
          <p:cNvSpPr>
            <a:spLocks noGrp="1"/>
          </p:cNvSpPr>
          <p:nvPr>
            <p:ph type="body" idx="1"/>
          </p:nvPr>
        </p:nvSpPr>
        <p:spPr>
          <a:xfrm>
            <a:off x="251520" y="4221110"/>
            <a:ext cx="8579296" cy="2304234"/>
          </a:xfrm>
        </p:spPr>
        <p:txBody>
          <a:bodyPr/>
          <a:lstStyle/>
          <a:p>
            <a:pPr marR="0" lvl="0" rtl="0"/>
            <a:r>
              <a:rPr lang="zh-CN" altLang="en-US" b="0" i="0" u="none" strike="noStrike" baseline="0" dirty="0" smtClean="0">
                <a:latin typeface="Times New Roman"/>
                <a:ea typeface="华文新魏"/>
              </a:rPr>
              <a:t>将位图导入工程，并修改</a:t>
            </a:r>
            <a:r>
              <a:rPr lang="en-US" altLang="zh-CN" b="0" i="0" u="none" strike="noStrike" baseline="0" dirty="0" smtClean="0">
                <a:latin typeface="Times New Roman"/>
                <a:ea typeface="华文新魏"/>
              </a:rPr>
              <a:t>ID</a:t>
            </a:r>
            <a:r>
              <a:rPr lang="zh-CN" altLang="en-US" b="0" i="0" u="none" strike="noStrike" baseline="0" dirty="0" smtClean="0">
                <a:latin typeface="Times New Roman"/>
                <a:ea typeface="华文新魏"/>
              </a:rPr>
              <a:t>为</a:t>
            </a:r>
            <a:r>
              <a:rPr lang="en-US" altLang="zh-CN" b="0" i="0" u="none" strike="noStrike" baseline="0" dirty="0" err="1" smtClean="0">
                <a:latin typeface="Times New Roman"/>
                <a:ea typeface="华文新魏"/>
              </a:rPr>
              <a:t>IDB_SETBACK</a:t>
            </a:r>
            <a:r>
              <a:rPr lang="zh-CN" altLang="en-US" b="0" i="0" u="none" strike="noStrike" baseline="0" dirty="0" smtClean="0">
                <a:latin typeface="Times New Roman"/>
                <a:ea typeface="华文新魏"/>
              </a:rPr>
              <a:t>。</a:t>
            </a:r>
          </a:p>
        </p:txBody>
      </p:sp>
      <p:pic>
        <p:nvPicPr>
          <p:cNvPr id="3379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00" y="1916790"/>
            <a:ext cx="4248590" cy="2063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659973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窗体美化</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用</a:t>
            </a:r>
            <a:r>
              <a:rPr lang="en-US" altLang="zh-CN" b="0" i="0" u="none" strike="noStrike" baseline="0" smtClean="0">
                <a:latin typeface="Times New Roman"/>
                <a:ea typeface="华文新魏"/>
              </a:rPr>
              <a:t>ClassWizard</a:t>
            </a:r>
            <a:r>
              <a:rPr lang="zh-CN" altLang="en-US" b="0" i="0" u="none" strike="noStrike" baseline="0" smtClean="0">
                <a:latin typeface="Times New Roman"/>
                <a:ea typeface="华文新魏"/>
              </a:rPr>
              <a:t>为控件创建关联变量，修改按钮变量的类型为</a:t>
            </a:r>
            <a:r>
              <a:rPr lang="en-US" altLang="zh-CN" b="0" i="0" u="none" strike="noStrike" baseline="0" smtClean="0">
                <a:latin typeface="Times New Roman"/>
                <a:ea typeface="华文新魏"/>
              </a:rPr>
              <a:t>CBitButtonNL</a:t>
            </a:r>
            <a:r>
              <a:rPr lang="zh-CN" altLang="en-US" b="0" i="0" u="none" strike="noStrike" baseline="0" smtClean="0">
                <a:latin typeface="Times New Roman"/>
                <a:ea typeface="华文新魏"/>
              </a:rPr>
              <a:t>，如图</a:t>
            </a:r>
            <a:r>
              <a:rPr lang="en-US" altLang="zh-CN" b="0" i="0" u="none" strike="noStrike" baseline="0" smtClean="0">
                <a:latin typeface="Times New Roman"/>
                <a:ea typeface="华文新魏"/>
              </a:rPr>
              <a:t>9.34</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25405126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9.34</a:t>
            </a:r>
            <a:r>
              <a:rPr lang="zh-CN" altLang="en-US" b="0" i="0" u="none" strike="noStrike" kern="1800" baseline="0" smtClean="0">
                <a:latin typeface="Times New Roman"/>
                <a:ea typeface="楷体"/>
              </a:rPr>
              <a:t>  控件创建的关联变量</a:t>
            </a:r>
          </a:p>
        </p:txBody>
      </p:sp>
      <p:sp>
        <p:nvSpPr>
          <p:cNvPr id="3" name="文本占位符 2"/>
          <p:cNvSpPr>
            <a:spLocks noGrp="1"/>
          </p:cNvSpPr>
          <p:nvPr>
            <p:ph type="body" idx="1"/>
          </p:nvPr>
        </p:nvSpPr>
        <p:spPr>
          <a:xfrm>
            <a:off x="251520" y="3429000"/>
            <a:ext cx="8579296" cy="3096344"/>
          </a:xfrm>
        </p:spPr>
        <p:txBody>
          <a:bodyPr>
            <a:normAutofit/>
          </a:bodyPr>
          <a:lstStyle/>
          <a:p>
            <a:pPr marR="0" lvl="0" rtl="0"/>
            <a:r>
              <a:rPr lang="zh-CN" altLang="en-US" b="0" i="0" u="none" strike="noStrike" baseline="0" dirty="0" smtClean="0">
                <a:latin typeface="Times New Roman"/>
                <a:ea typeface="华文新魏"/>
              </a:rPr>
              <a:t>在为类</a:t>
            </a:r>
            <a:r>
              <a:rPr lang="en-US" altLang="zh-CN" b="0" i="0" u="none" strike="noStrike" baseline="0" dirty="0" err="1" smtClean="0">
                <a:latin typeface="Times New Roman"/>
                <a:ea typeface="华文新魏"/>
              </a:rPr>
              <a:t>CSetDlg</a:t>
            </a:r>
            <a:r>
              <a:rPr lang="zh-CN" altLang="en-US" b="0" i="0" u="none" strike="noStrike" baseline="0" dirty="0" smtClean="0">
                <a:latin typeface="Times New Roman"/>
                <a:ea typeface="华文新魏"/>
              </a:rPr>
              <a:t>添加保护成员变量，如下：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使用</a:t>
            </a:r>
            <a:r>
              <a:rPr lang="en-US" altLang="zh-CN" b="0" i="0" u="none" strike="noStrike" baseline="0" dirty="0" err="1" smtClean="0">
                <a:latin typeface="Times New Roman"/>
                <a:ea typeface="华文新魏"/>
              </a:rPr>
              <a:t>ClassWizard</a:t>
            </a:r>
            <a:r>
              <a:rPr lang="zh-CN" altLang="en-US" b="0" i="0" u="none" strike="noStrike" baseline="0" dirty="0" smtClean="0">
                <a:latin typeface="Times New Roman"/>
                <a:ea typeface="华文新魏"/>
              </a:rPr>
              <a:t>为类</a:t>
            </a:r>
            <a:r>
              <a:rPr lang="en-US" altLang="zh-CN" b="0" i="0" u="none" strike="noStrike" baseline="0" dirty="0" err="1" smtClean="0">
                <a:latin typeface="Times New Roman"/>
                <a:ea typeface="华文新魏"/>
              </a:rPr>
              <a:t>CSetDlg</a:t>
            </a:r>
            <a:r>
              <a:rPr lang="zh-CN" altLang="en-US" b="0" i="0" u="none" strike="noStrike" baseline="0" dirty="0" smtClean="0">
                <a:latin typeface="Times New Roman"/>
                <a:ea typeface="华文新魏"/>
              </a:rPr>
              <a:t>添加消息</a:t>
            </a:r>
            <a:r>
              <a:rPr lang="en-US" altLang="zh-CN" b="0" i="0" u="none" strike="noStrike" baseline="0" dirty="0" err="1" smtClean="0">
                <a:latin typeface="Times New Roman"/>
                <a:ea typeface="华文新魏"/>
              </a:rPr>
              <a:t>WM_INITDIALOG</a:t>
            </a:r>
            <a:r>
              <a:rPr lang="zh-CN" altLang="en-US" b="0" i="0" u="none" strike="noStrike" baseline="0" dirty="0" smtClean="0">
                <a:latin typeface="Times New Roman"/>
                <a:ea typeface="华文新魏"/>
              </a:rPr>
              <a:t>的响应函数</a:t>
            </a:r>
            <a:r>
              <a:rPr lang="en-US" altLang="zh-CN" b="0" i="0" u="none" strike="noStrike" baseline="0" dirty="0" err="1" smtClean="0">
                <a:latin typeface="Times New Roman"/>
                <a:ea typeface="华文新魏"/>
              </a:rPr>
              <a:t>OnInitDialog</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，方法如图</a:t>
            </a:r>
            <a:r>
              <a:rPr lang="en-US" altLang="zh-CN" b="0" i="0" u="none" strike="noStrike" baseline="0" dirty="0" smtClean="0">
                <a:latin typeface="Times New Roman"/>
                <a:ea typeface="华文新魏"/>
              </a:rPr>
              <a:t>9.35</a:t>
            </a:r>
            <a:r>
              <a:rPr lang="zh-CN" altLang="en-US" b="0" i="0" u="none" strike="noStrike" baseline="0" dirty="0" smtClean="0">
                <a:latin typeface="Times New Roman"/>
                <a:ea typeface="华文新魏"/>
              </a:rPr>
              <a:t>所示。</a:t>
            </a:r>
          </a:p>
        </p:txBody>
      </p:sp>
      <p:pic>
        <p:nvPicPr>
          <p:cNvPr id="3481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397" y="1628750"/>
            <a:ext cx="5807003" cy="137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764521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260560"/>
            <a:ext cx="8784976" cy="1143000"/>
          </a:xfrm>
        </p:spPr>
        <p:txBody>
          <a:bodyPr/>
          <a:lstStyle/>
          <a:p>
            <a:pPr marR="0" rtl="0"/>
            <a:r>
              <a:rPr lang="zh-CN" altLang="en-US" b="0" i="0" u="none" strike="noStrike" kern="1800" baseline="0" dirty="0" smtClean="0">
                <a:latin typeface="Times New Roman"/>
                <a:ea typeface="楷体"/>
              </a:rPr>
              <a:t>图</a:t>
            </a:r>
            <a:r>
              <a:rPr lang="en-US" altLang="zh-CN" b="0" i="0" u="none" strike="noStrike" kern="1800" baseline="0" dirty="0" smtClean="0">
                <a:latin typeface="Times New Roman"/>
                <a:ea typeface="楷体"/>
              </a:rPr>
              <a:t>9.35</a:t>
            </a:r>
            <a:r>
              <a:rPr lang="zh-CN" altLang="en-US" b="0" i="0" u="none" strike="noStrike" kern="1800" baseline="0" dirty="0" smtClean="0">
                <a:latin typeface="Times New Roman"/>
                <a:ea typeface="楷体"/>
              </a:rPr>
              <a:t>  添加消息处理</a:t>
            </a:r>
          </a:p>
        </p:txBody>
      </p:sp>
      <p:sp>
        <p:nvSpPr>
          <p:cNvPr id="3" name="文本占位符 2"/>
          <p:cNvSpPr>
            <a:spLocks noGrp="1"/>
          </p:cNvSpPr>
          <p:nvPr>
            <p:ph type="body" idx="1"/>
          </p:nvPr>
        </p:nvSpPr>
        <p:spPr>
          <a:xfrm>
            <a:off x="251520" y="4077090"/>
            <a:ext cx="8579296" cy="2448254"/>
          </a:xfrm>
        </p:spPr>
        <p:txBody>
          <a:bodyPr>
            <a:normAutofit fontScale="85000" lnSpcReduction="20000"/>
          </a:bodyPr>
          <a:lstStyle/>
          <a:p>
            <a:pPr marR="0" lvl="0" rtl="0"/>
            <a:r>
              <a:rPr lang="zh-CN" altLang="en-US" b="0" i="0" u="none" strike="noStrike" baseline="0" dirty="0" smtClean="0">
                <a:latin typeface="Times New Roman"/>
                <a:ea typeface="华文新魏"/>
              </a:rPr>
              <a:t>在函数</a:t>
            </a:r>
            <a:r>
              <a:rPr lang="en-US" altLang="zh-CN" b="0" i="0" u="none" strike="noStrike" baseline="0" dirty="0" err="1" smtClean="0">
                <a:latin typeface="Times New Roman"/>
                <a:ea typeface="华文新魏"/>
              </a:rPr>
              <a:t>OnInitDialog</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中添加代码如下：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消息的处理函数</a:t>
            </a:r>
            <a:r>
              <a:rPr lang="en-US" altLang="zh-CN" b="0" i="0" u="none" strike="noStrike" baseline="0" dirty="0" err="1" smtClean="0">
                <a:latin typeface="Times New Roman"/>
                <a:ea typeface="华文新魏"/>
              </a:rPr>
              <a:t>OnInitDialog</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为对话框设置了背景图像和对话框的标题。同样的方法添加对话框消息</a:t>
            </a:r>
            <a:r>
              <a:rPr lang="en-US" altLang="zh-CN" b="0" i="0" u="none" strike="noStrike" baseline="0" dirty="0" err="1" smtClean="0">
                <a:latin typeface="Times New Roman"/>
                <a:ea typeface="华文新魏"/>
              </a:rPr>
              <a:t>WM_CTLCOLOR</a:t>
            </a:r>
            <a:r>
              <a:rPr lang="zh-CN" altLang="en-US" b="0" i="0" u="none" strike="noStrike" baseline="0" dirty="0" smtClean="0">
                <a:latin typeface="Times New Roman"/>
                <a:ea typeface="华文新魏"/>
              </a:rPr>
              <a:t>的处理函数</a:t>
            </a:r>
            <a:r>
              <a:rPr lang="en-US" altLang="zh-CN" b="0" i="0" u="none" strike="noStrike" baseline="0" dirty="0" err="1" smtClean="0">
                <a:latin typeface="Times New Roman"/>
                <a:ea typeface="华文新魏"/>
              </a:rPr>
              <a:t>OnCtlColor</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，添加代码如下：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运行程序就可以看到图像绘制到了对话框上。</a:t>
            </a:r>
          </a:p>
        </p:txBody>
      </p:sp>
      <p:pic>
        <p:nvPicPr>
          <p:cNvPr id="35842" name="Picture 2" descr="SNAGHTML65d8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050" y="1196690"/>
            <a:ext cx="428625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40728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9.1.4  </a:t>
            </a:r>
            <a:r>
              <a:rPr lang="zh-CN" altLang="en-US" b="0" i="0" u="none" strike="noStrike" kern="1800" baseline="0" smtClean="0">
                <a:latin typeface="Times New Roman"/>
                <a:ea typeface="楷体"/>
              </a:rPr>
              <a:t>发件箱</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当用户在程序主界面上单击“发件箱”按钮时，就会弹出如图</a:t>
            </a:r>
            <a:r>
              <a:rPr lang="en-US" altLang="zh-CN" b="0" i="0" u="none" strike="noStrike" baseline="0" smtClean="0">
                <a:latin typeface="Times New Roman"/>
                <a:ea typeface="华文新魏"/>
              </a:rPr>
              <a:t>9.5</a:t>
            </a:r>
            <a:r>
              <a:rPr lang="zh-CN" altLang="en-US" b="0" i="0" u="none" strike="noStrike" baseline="0" smtClean="0">
                <a:latin typeface="Times New Roman"/>
                <a:ea typeface="华文新魏"/>
              </a:rPr>
              <a:t>所示的“发件箱”对话框。</a:t>
            </a:r>
          </a:p>
        </p:txBody>
      </p:sp>
    </p:spTree>
    <p:extLst>
      <p:ext uri="{BB962C8B-B14F-4D97-AF65-F5344CB8AC3E}">
        <p14:creationId xmlns:p14="http://schemas.microsoft.com/office/powerpoint/2010/main" val="290837973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3.</a:t>
            </a:r>
            <a:r>
              <a:rPr lang="zh-CN" altLang="en-US" b="0" i="0" u="none" strike="noStrike" kern="1800" baseline="0" smtClean="0">
                <a:latin typeface="Times New Roman"/>
                <a:ea typeface="楷体"/>
              </a:rPr>
              <a:t>按钮美化</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接下来我们处理按钮“确定”和“取消”的美化，同样，在处理函数</a:t>
            </a:r>
            <a:r>
              <a:rPr lang="en-US" altLang="zh-CN" b="0" i="0" u="none" strike="noStrike" baseline="0" smtClean="0">
                <a:latin typeface="Times New Roman"/>
                <a:ea typeface="华文新魏"/>
              </a:rPr>
              <a:t>OnInitDialog()</a:t>
            </a:r>
            <a:r>
              <a:rPr lang="zh-CN" altLang="en-US" b="0" i="0" u="none" strike="noStrike" baseline="0" smtClean="0">
                <a:latin typeface="Times New Roman"/>
                <a:ea typeface="华文新魏"/>
              </a:rPr>
              <a:t>中添加如下代码：</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处理函数添加的代码设置了按钮的图像、显示字体和声音。</a:t>
            </a:r>
          </a:p>
        </p:txBody>
      </p:sp>
    </p:spTree>
    <p:extLst>
      <p:ext uri="{BB962C8B-B14F-4D97-AF65-F5344CB8AC3E}">
        <p14:creationId xmlns:p14="http://schemas.microsoft.com/office/powerpoint/2010/main" val="314011369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4.</a:t>
            </a:r>
            <a:r>
              <a:rPr lang="zh-CN" altLang="en-US" b="0" i="0" u="none" strike="noStrike" kern="1800" baseline="0" smtClean="0">
                <a:latin typeface="Times New Roman"/>
                <a:ea typeface="楷体"/>
              </a:rPr>
              <a:t>修改程序的启动窗体</a:t>
            </a:r>
          </a:p>
        </p:txBody>
      </p:sp>
      <p:sp>
        <p:nvSpPr>
          <p:cNvPr id="3" name="文本占位符 2"/>
          <p:cNvSpPr>
            <a:spLocks noGrp="1"/>
          </p:cNvSpPr>
          <p:nvPr>
            <p:ph type="body" idx="1"/>
          </p:nvPr>
        </p:nvSpPr>
        <p:spPr/>
        <p:txBody>
          <a:bodyPr>
            <a:normAutofit fontScale="85000" lnSpcReduction="10000"/>
          </a:bodyPr>
          <a:lstStyle/>
          <a:p>
            <a:pPr marR="0" lvl="0" rtl="0"/>
            <a:r>
              <a:rPr lang="zh-CN" altLang="en-US" b="0" i="0" u="none" strike="noStrike" baseline="0" dirty="0" smtClean="0">
                <a:latin typeface="Times New Roman"/>
                <a:ea typeface="华文新魏"/>
              </a:rPr>
              <a:t>“收件箱”窗体弹出的时候会自动获取用户邮箱里的所有邮件，所以用户应该首先填写登录邮箱的一些信息，我们的程序在初次运行的时候，为了引导用户这么做，就先弹出“设置”窗体了。</a:t>
            </a:r>
          </a:p>
          <a:p>
            <a:pPr marR="0" lvl="0" rtl="0"/>
            <a:r>
              <a:rPr lang="zh-CN" altLang="en-US" b="0" i="0" u="none" strike="noStrike" baseline="0" dirty="0" smtClean="0">
                <a:latin typeface="Times New Roman"/>
                <a:ea typeface="华文新魏"/>
              </a:rPr>
              <a:t>为此，我们需要做的就是修改程序运行时的启动窗体，如下：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我们只是简单的创建了一个“设置”窗体对象，用</a:t>
            </a:r>
            <a:r>
              <a:rPr lang="en-US" altLang="zh-CN" b="0" i="0" u="none" strike="noStrike" baseline="0" dirty="0" smtClean="0">
                <a:latin typeface="Times New Roman"/>
                <a:ea typeface="华文新魏"/>
              </a:rPr>
              <a:t>if</a:t>
            </a:r>
            <a:r>
              <a:rPr lang="zh-CN" altLang="en-US" b="0" i="0" u="none" strike="noStrike" baseline="0" dirty="0" smtClean="0">
                <a:latin typeface="Times New Roman"/>
                <a:ea typeface="华文新魏"/>
              </a:rPr>
              <a:t>语句包含了向导为我们生成的程序主窗体显示的代码，条件是用户需要单击“设置”窗体的“确定”按钮。当然这里缺少了检测用户是否填写了信息的代码，以及检测填写信息是否合法的代码，在这里我们假设用户填写了合法的正确的信息。</a:t>
            </a:r>
          </a:p>
          <a:p>
            <a:pPr marR="0" lvl="0" rtl="0"/>
            <a:r>
              <a:rPr lang="zh-CN" altLang="en-US" b="0" i="0" u="none" strike="noStrike" baseline="0" dirty="0" smtClean="0">
                <a:latin typeface="Times New Roman"/>
                <a:ea typeface="华文新魏"/>
              </a:rPr>
              <a:t>本段代码还完成了信息的传递，即将对话框保存的用户名、密码等信息传递给了主窗体。</a:t>
            </a:r>
          </a:p>
        </p:txBody>
      </p:sp>
    </p:spTree>
    <p:extLst>
      <p:ext uri="{BB962C8B-B14F-4D97-AF65-F5344CB8AC3E}">
        <p14:creationId xmlns:p14="http://schemas.microsoft.com/office/powerpoint/2010/main" val="376480432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9.4.3  </a:t>
            </a:r>
            <a:r>
              <a:rPr lang="zh-CN" altLang="en-US" b="0" i="0" u="none" strike="noStrike" kern="1800" baseline="0" smtClean="0">
                <a:latin typeface="Times New Roman"/>
                <a:ea typeface="楷体"/>
              </a:rPr>
              <a:t>收件箱窗体</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为工程插入对话框资源，并修改</a:t>
            </a:r>
            <a:r>
              <a:rPr lang="en-US" altLang="zh-CN" b="0" i="0" u="none" strike="noStrike" baseline="0" smtClean="0">
                <a:latin typeface="Times New Roman"/>
                <a:ea typeface="华文新魏"/>
              </a:rPr>
              <a:t>ID</a:t>
            </a:r>
            <a:r>
              <a:rPr lang="zh-CN" altLang="en-US" b="0" i="0" u="none" strike="noStrike" baseline="0" smtClean="0">
                <a:latin typeface="Times New Roman"/>
                <a:ea typeface="华文新魏"/>
              </a:rPr>
              <a:t>为</a:t>
            </a:r>
            <a:r>
              <a:rPr lang="en-US" altLang="zh-CN" b="0" i="0" u="none" strike="noStrike" baseline="0" smtClean="0">
                <a:latin typeface="Times New Roman"/>
                <a:ea typeface="华文新魏"/>
              </a:rPr>
              <a:t>IDD_RECVDLG</a:t>
            </a:r>
            <a:r>
              <a:rPr lang="zh-CN" altLang="en-US" b="0" i="0" u="none" strike="noStrike" baseline="0" smtClean="0">
                <a:latin typeface="Times New Roman"/>
                <a:ea typeface="华文新魏"/>
              </a:rPr>
              <a:t>，为对话框创建类</a:t>
            </a:r>
            <a:r>
              <a:rPr lang="en-US" altLang="zh-CN" b="0" i="0" u="none" strike="noStrike" baseline="0" smtClean="0">
                <a:latin typeface="Times New Roman"/>
                <a:ea typeface="华文新魏"/>
              </a:rPr>
              <a:t>CReceiveDlg</a:t>
            </a:r>
            <a:r>
              <a:rPr lang="zh-CN" altLang="en-US" b="0" i="0" u="none" strike="noStrike" baseline="0" smtClean="0">
                <a:latin typeface="Times New Roman"/>
                <a:ea typeface="华文新魏"/>
              </a:rPr>
              <a:t>。在类</a:t>
            </a:r>
            <a:r>
              <a:rPr lang="en-US" altLang="zh-CN" b="0" i="0" u="none" strike="noStrike" baseline="0" smtClean="0">
                <a:latin typeface="Times New Roman"/>
                <a:ea typeface="华文新魏"/>
              </a:rPr>
              <a:t>CReceiveDlg</a:t>
            </a:r>
            <a:r>
              <a:rPr lang="zh-CN" altLang="en-US" b="0" i="0" u="none" strike="noStrike" baseline="0" smtClean="0">
                <a:latin typeface="Times New Roman"/>
                <a:ea typeface="华文新魏"/>
              </a:rPr>
              <a:t>的头文件中添加文件包含命令，如下：</a:t>
            </a:r>
          </a:p>
          <a:p>
            <a:pPr marR="0" lvl="0" rtl="0"/>
            <a:r>
              <a:rPr lang="en-US" altLang="zh-CN" b="0" i="0" u="none" strike="noStrike" baseline="0" smtClean="0">
                <a:latin typeface="Times New Roman"/>
                <a:ea typeface="华文新魏"/>
              </a:rPr>
              <a:t>#include "BitButtonNL.h"</a:t>
            </a:r>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56954754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窗体和界面图片设计</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“收件箱”对话框的设计如图</a:t>
            </a:r>
            <a:r>
              <a:rPr lang="en-US" altLang="zh-CN" b="0" i="0" u="none" strike="noStrike" baseline="0" smtClean="0">
                <a:latin typeface="Times New Roman"/>
                <a:ea typeface="华文新魏"/>
              </a:rPr>
              <a:t>9.36</a:t>
            </a:r>
            <a:r>
              <a:rPr lang="zh-CN" altLang="en-US" b="0" i="0" u="none" strike="noStrike" baseline="0" smtClean="0">
                <a:latin typeface="Times New Roman"/>
                <a:ea typeface="华文新魏"/>
              </a:rPr>
              <a:t>所示，图示还包括了一些关键控件的</a:t>
            </a:r>
            <a:r>
              <a:rPr lang="en-US" altLang="zh-CN" b="0" i="0" u="none" strike="noStrike" baseline="0" smtClean="0">
                <a:latin typeface="Times New Roman"/>
                <a:ea typeface="华文新魏"/>
              </a:rPr>
              <a:t>ID</a:t>
            </a:r>
            <a:r>
              <a:rPr lang="zh-CN" altLang="en-US" b="0" i="0" u="none" strike="noStrike" baseline="0" smtClean="0">
                <a:latin typeface="Times New Roman"/>
                <a:ea typeface="华文新魏"/>
              </a:rPr>
              <a:t>号。</a:t>
            </a:r>
          </a:p>
        </p:txBody>
      </p:sp>
    </p:spTree>
    <p:extLst>
      <p:ext uri="{BB962C8B-B14F-4D97-AF65-F5344CB8AC3E}">
        <p14:creationId xmlns:p14="http://schemas.microsoft.com/office/powerpoint/2010/main" val="31940430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9.36</a:t>
            </a:r>
            <a:r>
              <a:rPr lang="zh-CN" altLang="en-US" b="0" i="0" u="none" strike="noStrike" kern="1800" baseline="0" smtClean="0">
                <a:latin typeface="Times New Roman"/>
                <a:ea typeface="楷体"/>
              </a:rPr>
              <a:t>  “收件箱”对话框设计</a:t>
            </a:r>
          </a:p>
        </p:txBody>
      </p:sp>
      <p:sp>
        <p:nvSpPr>
          <p:cNvPr id="3" name="文本占位符 2"/>
          <p:cNvSpPr>
            <a:spLocks noGrp="1"/>
          </p:cNvSpPr>
          <p:nvPr>
            <p:ph type="body" idx="1"/>
          </p:nvPr>
        </p:nvSpPr>
        <p:spPr>
          <a:xfrm>
            <a:off x="251520" y="5661310"/>
            <a:ext cx="8579296" cy="864034"/>
          </a:xfrm>
        </p:spPr>
        <p:txBody>
          <a:bodyPr>
            <a:normAutofit lnSpcReduction="10000"/>
          </a:bodyPr>
          <a:lstStyle/>
          <a:p>
            <a:pPr marR="0" lvl="0" rtl="0"/>
            <a:r>
              <a:rPr lang="zh-CN" altLang="en-US" b="0" i="0" u="none" strike="noStrike" baseline="0" dirty="0" smtClean="0">
                <a:latin typeface="Times New Roman"/>
                <a:ea typeface="华文新魏"/>
              </a:rPr>
              <a:t>其中列表控件设置</a:t>
            </a:r>
            <a:r>
              <a:rPr lang="en-US" altLang="zh-CN" b="0" i="0" u="none" strike="noStrike" baseline="0" dirty="0" smtClean="0">
                <a:latin typeface="Times New Roman"/>
                <a:ea typeface="华文新魏"/>
              </a:rPr>
              <a:t>styles</a:t>
            </a:r>
            <a:r>
              <a:rPr lang="zh-CN" altLang="en-US" b="0" i="0" u="none" strike="noStrike" baseline="0" dirty="0" smtClean="0">
                <a:latin typeface="Times New Roman"/>
                <a:ea typeface="华文新魏"/>
              </a:rPr>
              <a:t>的</a:t>
            </a:r>
            <a:r>
              <a:rPr lang="en-US" altLang="zh-CN" b="0" i="0" u="none" strike="noStrike" baseline="0" dirty="0" smtClean="0">
                <a:latin typeface="Times New Roman"/>
                <a:ea typeface="华文新魏"/>
              </a:rPr>
              <a:t>view</a:t>
            </a:r>
            <a:r>
              <a:rPr lang="zh-CN" altLang="en-US" b="0" i="0" u="none" strike="noStrike" baseline="0" dirty="0" smtClean="0">
                <a:latin typeface="Times New Roman"/>
                <a:ea typeface="华文新魏"/>
              </a:rPr>
              <a:t>属性为</a:t>
            </a:r>
            <a:r>
              <a:rPr lang="en-US" altLang="zh-CN" b="0" i="0" u="none" strike="noStrike" baseline="0" dirty="0" smtClean="0">
                <a:latin typeface="Times New Roman"/>
                <a:ea typeface="华文新魏"/>
              </a:rPr>
              <a:t>Report</a:t>
            </a:r>
            <a:r>
              <a:rPr lang="zh-CN" altLang="en-US" b="0" i="0" u="none" strike="noStrike" baseline="0" dirty="0" smtClean="0">
                <a:latin typeface="Times New Roman"/>
                <a:ea typeface="华文新魏"/>
              </a:rPr>
              <a:t>，如图</a:t>
            </a:r>
            <a:r>
              <a:rPr lang="en-US" altLang="zh-CN" b="0" i="0" u="none" strike="noStrike" baseline="0" dirty="0" smtClean="0">
                <a:latin typeface="Times New Roman"/>
                <a:ea typeface="华文新魏"/>
              </a:rPr>
              <a:t>9.37</a:t>
            </a:r>
            <a:r>
              <a:rPr lang="zh-CN" altLang="en-US" b="0" i="0" u="none" strike="noStrike" baseline="0" dirty="0" smtClean="0">
                <a:latin typeface="Times New Roman"/>
                <a:ea typeface="华文新魏"/>
              </a:rPr>
              <a:t>所示。</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815757044"/>
              </p:ext>
            </p:extLst>
          </p:nvPr>
        </p:nvGraphicFramePr>
        <p:xfrm>
          <a:off x="683460" y="1340710"/>
          <a:ext cx="7777080" cy="4227001"/>
        </p:xfrm>
        <a:graphic>
          <a:graphicData uri="http://schemas.openxmlformats.org/presentationml/2006/ole">
            <mc:AlternateContent xmlns:mc="http://schemas.openxmlformats.org/markup-compatibility/2006">
              <mc:Choice xmlns:v="urn:schemas-microsoft-com:vml" Requires="v">
                <p:oleObj spid="_x0000_s36870" name="Visio" r:id="rId3" imgW="9821573" imgH="5342917" progId="Visio.Drawing.11">
                  <p:embed/>
                </p:oleObj>
              </mc:Choice>
              <mc:Fallback>
                <p:oleObj name="Visio" r:id="rId3" imgW="9821573" imgH="534291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460" y="1340710"/>
                        <a:ext cx="7777080" cy="4227001"/>
                      </a:xfrm>
                      <a:prstGeom prst="rect">
                        <a:avLst/>
                      </a:prstGeom>
                      <a:noFill/>
                    </p:spPr>
                  </p:pic>
                </p:oleObj>
              </mc:Fallback>
            </mc:AlternateContent>
          </a:graphicData>
        </a:graphic>
      </p:graphicFrame>
    </p:spTree>
    <p:extLst>
      <p:ext uri="{BB962C8B-B14F-4D97-AF65-F5344CB8AC3E}">
        <p14:creationId xmlns:p14="http://schemas.microsoft.com/office/powerpoint/2010/main" val="215002372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9.37</a:t>
            </a:r>
            <a:r>
              <a:rPr lang="zh-CN" altLang="en-US" b="0" i="0" u="none" strike="noStrike" kern="1800" baseline="0" smtClean="0">
                <a:latin typeface="Times New Roman"/>
                <a:ea typeface="楷体"/>
              </a:rPr>
              <a:t>  列表样式设置</a:t>
            </a:r>
          </a:p>
        </p:txBody>
      </p:sp>
      <p:sp>
        <p:nvSpPr>
          <p:cNvPr id="3" name="文本占位符 2"/>
          <p:cNvSpPr>
            <a:spLocks noGrp="1"/>
          </p:cNvSpPr>
          <p:nvPr>
            <p:ph type="body" idx="1"/>
          </p:nvPr>
        </p:nvSpPr>
        <p:spPr>
          <a:xfrm>
            <a:off x="251520" y="4149100"/>
            <a:ext cx="8579296" cy="2376244"/>
          </a:xfrm>
        </p:spPr>
        <p:txBody>
          <a:bodyPr/>
          <a:lstStyle/>
          <a:p>
            <a:pPr marR="0" lvl="0" rtl="0"/>
            <a:r>
              <a:rPr lang="zh-CN" altLang="en-US" b="0" i="0" u="none" strike="noStrike" baseline="0" dirty="0" smtClean="0">
                <a:latin typeface="Times New Roman"/>
                <a:ea typeface="华文新魏"/>
              </a:rPr>
              <a:t>用“画图”工具绘制图</a:t>
            </a:r>
            <a:r>
              <a:rPr lang="en-US" altLang="zh-CN" b="0" i="0" u="none" strike="noStrike" baseline="0" dirty="0" smtClean="0">
                <a:latin typeface="Times New Roman"/>
                <a:ea typeface="华文新魏"/>
              </a:rPr>
              <a:t>9.38</a:t>
            </a:r>
            <a:r>
              <a:rPr lang="zh-CN" altLang="en-US" b="0" i="0" u="none" strike="noStrike" baseline="0" dirty="0" smtClean="0">
                <a:latin typeface="Times New Roman"/>
                <a:ea typeface="华文新魏"/>
              </a:rPr>
              <a:t>所示背景。</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609117262"/>
              </p:ext>
            </p:extLst>
          </p:nvPr>
        </p:nvGraphicFramePr>
        <p:xfrm>
          <a:off x="1696817" y="1700760"/>
          <a:ext cx="5755583" cy="2189240"/>
        </p:xfrm>
        <a:graphic>
          <a:graphicData uri="http://schemas.openxmlformats.org/presentationml/2006/ole">
            <mc:AlternateContent xmlns:mc="http://schemas.openxmlformats.org/markup-compatibility/2006">
              <mc:Choice xmlns:v="urn:schemas-microsoft-com:vml" Requires="v">
                <p:oleObj spid="_x0000_s37894" name="Visio" r:id="rId3" imgW="5171350" imgH="1971472" progId="Visio.Drawing.11">
                  <p:embed/>
                </p:oleObj>
              </mc:Choice>
              <mc:Fallback>
                <p:oleObj name="Visio" r:id="rId3" imgW="5171350" imgH="197147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817" y="1700760"/>
                        <a:ext cx="5755583" cy="2189240"/>
                      </a:xfrm>
                      <a:prstGeom prst="rect">
                        <a:avLst/>
                      </a:prstGeom>
                      <a:noFill/>
                    </p:spPr>
                  </p:pic>
                </p:oleObj>
              </mc:Fallback>
            </mc:AlternateContent>
          </a:graphicData>
        </a:graphic>
      </p:graphicFrame>
    </p:spTree>
    <p:extLst>
      <p:ext uri="{BB962C8B-B14F-4D97-AF65-F5344CB8AC3E}">
        <p14:creationId xmlns:p14="http://schemas.microsoft.com/office/powerpoint/2010/main" val="83397958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9.38  “</a:t>
            </a:r>
            <a:r>
              <a:rPr lang="zh-CN" altLang="en-US" b="0" i="0" u="none" strike="noStrike" kern="1800" baseline="0" smtClean="0">
                <a:latin typeface="Times New Roman"/>
                <a:ea typeface="楷体"/>
              </a:rPr>
              <a:t>收件箱”对话框背景图</a:t>
            </a:r>
          </a:p>
        </p:txBody>
      </p:sp>
      <p:sp>
        <p:nvSpPr>
          <p:cNvPr id="3" name="文本占位符 2"/>
          <p:cNvSpPr>
            <a:spLocks noGrp="1"/>
          </p:cNvSpPr>
          <p:nvPr>
            <p:ph type="body" idx="1"/>
          </p:nvPr>
        </p:nvSpPr>
        <p:spPr>
          <a:xfrm>
            <a:off x="251520" y="4653170"/>
            <a:ext cx="8579296" cy="1872174"/>
          </a:xfrm>
        </p:spPr>
        <p:txBody>
          <a:bodyPr/>
          <a:lstStyle/>
          <a:p>
            <a:pPr marR="0" lvl="0" rtl="0"/>
            <a:r>
              <a:rPr lang="zh-CN" altLang="en-US" b="0" i="0" u="none" strike="noStrike" baseline="0" dirty="0" smtClean="0">
                <a:latin typeface="Times New Roman"/>
                <a:ea typeface="华文新魏"/>
              </a:rPr>
              <a:t>将位图导入工程，并修改</a:t>
            </a:r>
            <a:r>
              <a:rPr lang="en-US" altLang="zh-CN" b="0" i="0" u="none" strike="noStrike" baseline="0" dirty="0" smtClean="0">
                <a:latin typeface="Times New Roman"/>
                <a:ea typeface="华文新魏"/>
              </a:rPr>
              <a:t>ID</a:t>
            </a:r>
            <a:r>
              <a:rPr lang="zh-CN" altLang="en-US" b="0" i="0" u="none" strike="noStrike" baseline="0" dirty="0" smtClean="0">
                <a:latin typeface="Times New Roman"/>
                <a:ea typeface="华文新魏"/>
              </a:rPr>
              <a:t>为</a:t>
            </a:r>
            <a:r>
              <a:rPr lang="en-US" altLang="zh-CN" b="0" i="0" u="none" strike="noStrike" baseline="0" dirty="0" err="1" smtClean="0">
                <a:latin typeface="Times New Roman"/>
                <a:ea typeface="华文新魏"/>
              </a:rPr>
              <a:t>IDB_RECVBACK</a:t>
            </a:r>
            <a:r>
              <a:rPr lang="zh-CN" altLang="en-US" b="0" i="0" u="none" strike="noStrike" baseline="0" dirty="0" smtClean="0">
                <a:latin typeface="Times New Roman"/>
                <a:ea typeface="华文新魏"/>
              </a:rPr>
              <a:t>。</a:t>
            </a:r>
          </a:p>
        </p:txBody>
      </p:sp>
      <p:pic>
        <p:nvPicPr>
          <p:cNvPr id="3891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8388" y="1340710"/>
            <a:ext cx="3989892" cy="313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10209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窗体美化</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用</a:t>
            </a:r>
            <a:r>
              <a:rPr lang="en-US" altLang="zh-CN" b="0" i="0" u="none" strike="noStrike" baseline="0" smtClean="0">
                <a:latin typeface="Times New Roman"/>
                <a:ea typeface="华文新魏"/>
              </a:rPr>
              <a:t>ClassWizard</a:t>
            </a:r>
            <a:r>
              <a:rPr lang="zh-CN" altLang="en-US" b="0" i="0" u="none" strike="noStrike" baseline="0" smtClean="0">
                <a:latin typeface="Times New Roman"/>
                <a:ea typeface="华文新魏"/>
              </a:rPr>
              <a:t>为控件创建关联变量，修改按钮变量的类型为</a:t>
            </a:r>
            <a:r>
              <a:rPr lang="en-US" altLang="zh-CN" b="0" i="0" u="none" strike="noStrike" baseline="0" smtClean="0">
                <a:latin typeface="Times New Roman"/>
                <a:ea typeface="华文新魏"/>
              </a:rPr>
              <a:t>CBitButtonNL</a:t>
            </a:r>
            <a:r>
              <a:rPr lang="zh-CN" altLang="en-US" b="0" i="0" u="none" strike="noStrike" baseline="0" smtClean="0">
                <a:latin typeface="Times New Roman"/>
                <a:ea typeface="华文新魏"/>
              </a:rPr>
              <a:t>，如图</a:t>
            </a:r>
            <a:r>
              <a:rPr lang="en-US" altLang="zh-CN" b="0" i="0" u="none" strike="noStrike" baseline="0" smtClean="0">
                <a:latin typeface="Times New Roman"/>
                <a:ea typeface="华文新魏"/>
              </a:rPr>
              <a:t>9.39</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200813553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9.39</a:t>
            </a:r>
            <a:r>
              <a:rPr lang="zh-CN" altLang="en-US" b="0" i="0" u="none" strike="noStrike" kern="1800" baseline="0" smtClean="0">
                <a:latin typeface="Times New Roman"/>
                <a:ea typeface="楷体"/>
              </a:rPr>
              <a:t>  控件创建的关联变量</a:t>
            </a:r>
          </a:p>
        </p:txBody>
      </p:sp>
      <p:sp>
        <p:nvSpPr>
          <p:cNvPr id="3" name="文本占位符 2"/>
          <p:cNvSpPr>
            <a:spLocks noGrp="1"/>
          </p:cNvSpPr>
          <p:nvPr>
            <p:ph type="body" idx="1"/>
          </p:nvPr>
        </p:nvSpPr>
        <p:spPr>
          <a:xfrm>
            <a:off x="251520" y="2492870"/>
            <a:ext cx="8579296" cy="4032474"/>
          </a:xfrm>
        </p:spPr>
        <p:txBody>
          <a:bodyPr>
            <a:normAutofit fontScale="92500" lnSpcReduction="10000"/>
          </a:bodyPr>
          <a:lstStyle/>
          <a:p>
            <a:pPr marR="0" lvl="0" rtl="0"/>
            <a:r>
              <a:rPr lang="zh-CN" altLang="en-US" b="0" i="0" u="none" strike="noStrike" baseline="0" dirty="0" smtClean="0">
                <a:latin typeface="Times New Roman"/>
                <a:ea typeface="华文新魏"/>
              </a:rPr>
              <a:t>在为类</a:t>
            </a:r>
            <a:r>
              <a:rPr lang="en-US" altLang="zh-CN" b="0" i="0" u="none" strike="noStrike" baseline="0" dirty="0" err="1" smtClean="0">
                <a:latin typeface="Times New Roman"/>
                <a:ea typeface="华文新魏"/>
              </a:rPr>
              <a:t>CReceiveDlg</a:t>
            </a:r>
            <a:r>
              <a:rPr lang="zh-CN" altLang="en-US" b="0" i="0" u="none" strike="noStrike" baseline="0" dirty="0" smtClean="0">
                <a:latin typeface="Times New Roman"/>
                <a:ea typeface="华文新魏"/>
              </a:rPr>
              <a:t>添加保护成员变量，如下：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使用</a:t>
            </a:r>
            <a:r>
              <a:rPr lang="en-US" altLang="zh-CN" b="0" i="0" u="none" strike="noStrike" baseline="0" dirty="0" err="1" smtClean="0">
                <a:latin typeface="Times New Roman"/>
                <a:ea typeface="华文新魏"/>
              </a:rPr>
              <a:t>ClassWizard</a:t>
            </a:r>
            <a:r>
              <a:rPr lang="zh-CN" altLang="en-US" b="0" i="0" u="none" strike="noStrike" baseline="0" dirty="0" smtClean="0">
                <a:latin typeface="Times New Roman"/>
                <a:ea typeface="华文新魏"/>
              </a:rPr>
              <a:t>为类</a:t>
            </a:r>
            <a:r>
              <a:rPr lang="en-US" altLang="zh-CN" b="0" i="0" u="none" strike="noStrike" baseline="0" dirty="0" err="1" smtClean="0">
                <a:latin typeface="Times New Roman"/>
                <a:ea typeface="华文新魏"/>
              </a:rPr>
              <a:t>CReceiveDlg</a:t>
            </a:r>
            <a:r>
              <a:rPr lang="zh-CN" altLang="en-US" b="0" i="0" u="none" strike="noStrike" baseline="0" dirty="0" smtClean="0">
                <a:latin typeface="Times New Roman"/>
                <a:ea typeface="华文新魏"/>
              </a:rPr>
              <a:t>添加消息</a:t>
            </a:r>
            <a:r>
              <a:rPr lang="en-US" altLang="zh-CN" b="0" i="0" u="none" strike="noStrike" baseline="0" dirty="0" err="1" smtClean="0">
                <a:latin typeface="Times New Roman"/>
                <a:ea typeface="华文新魏"/>
              </a:rPr>
              <a:t>WM_INITDIALOG</a:t>
            </a:r>
            <a:r>
              <a:rPr lang="zh-CN" altLang="en-US" b="0" i="0" u="none" strike="noStrike" baseline="0" dirty="0" smtClean="0">
                <a:latin typeface="Times New Roman"/>
                <a:ea typeface="华文新魏"/>
              </a:rPr>
              <a:t>的响应函数</a:t>
            </a:r>
            <a:r>
              <a:rPr lang="en-US" altLang="zh-CN" b="0" i="0" u="none" strike="noStrike" baseline="0" dirty="0" err="1" smtClean="0">
                <a:latin typeface="Times New Roman"/>
                <a:ea typeface="华文新魏"/>
              </a:rPr>
              <a:t>OnInitDialog</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。在函数</a:t>
            </a:r>
            <a:r>
              <a:rPr lang="en-US" altLang="zh-CN" b="0" i="0" u="none" strike="noStrike" baseline="0" dirty="0" err="1" smtClean="0">
                <a:latin typeface="Times New Roman"/>
                <a:ea typeface="华文新魏"/>
              </a:rPr>
              <a:t>OnInitDialog</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中添加代码如下：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消息的处理函数</a:t>
            </a:r>
            <a:r>
              <a:rPr lang="en-US" altLang="zh-CN" b="0" i="0" u="none" strike="noStrike" baseline="0" dirty="0" err="1" smtClean="0">
                <a:latin typeface="Times New Roman"/>
                <a:ea typeface="华文新魏"/>
              </a:rPr>
              <a:t>OnInitDialog</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为对话框设置了背景图像和对话框的标题，以及列表控件的样式和标题头信息。函数</a:t>
            </a:r>
            <a:r>
              <a:rPr lang="en-US" altLang="zh-CN" b="0" i="0" u="none" strike="noStrike" baseline="0" dirty="0" err="1" smtClean="0">
                <a:latin typeface="Times New Roman"/>
                <a:ea typeface="华文新魏"/>
              </a:rPr>
              <a:t>SendMessage</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，用来发送指定的消息到窗口，窗口自己的消息处理函数会处理这个消息，</a:t>
            </a:r>
          </a:p>
        </p:txBody>
      </p:sp>
      <p:pic>
        <p:nvPicPr>
          <p:cNvPr id="3993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90" y="1535112"/>
            <a:ext cx="5835657" cy="81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885458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lnSpcReduction="10000"/>
          </a:bodyPr>
          <a:lstStyle/>
          <a:p>
            <a:pPr marR="0" lvl="0" rtl="0"/>
            <a:r>
              <a:rPr lang="zh-CN" altLang="en-US" b="0" i="0" u="none" strike="noStrike" baseline="0" dirty="0" smtClean="0">
                <a:latin typeface="Times New Roman"/>
                <a:ea typeface="华文新魏"/>
              </a:rPr>
              <a:t>它的原型如下：</a:t>
            </a:r>
          </a:p>
          <a:p>
            <a:pPr marR="0" lvl="0" rtl="0"/>
            <a:r>
              <a:rPr lang="en-US" altLang="zh-CN" b="0" i="0" u="none" strike="noStrike" baseline="0" dirty="0" smtClean="0">
                <a:latin typeface="Times New Roman"/>
                <a:ea typeface="华文新魏"/>
              </a:rPr>
              <a:t>LRESULT </a:t>
            </a:r>
            <a:r>
              <a:rPr lang="en-US" altLang="zh-CN" b="0" i="0" u="none" strike="noStrike" baseline="0" dirty="0" err="1" smtClean="0">
                <a:latin typeface="Times New Roman"/>
                <a:ea typeface="华文新魏"/>
              </a:rPr>
              <a:t>SendMessage</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HWND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hWnd</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UINT </a:t>
            </a:r>
            <a:r>
              <a:rPr lang="zh-CN" altLang="en-US"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Msg</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WPARAM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wParam</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LPARAM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lParam</a:t>
            </a:r>
            <a:endParaRPr lang="en-US" altLang="zh-CN"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参数含义如下：</a:t>
            </a:r>
          </a:p>
          <a:p>
            <a:pPr marR="0" lvl="0" rtl="0"/>
            <a:r>
              <a:rPr lang="en-US" altLang="zh-CN" b="0" i="0" u="none" strike="noStrike" baseline="0" dirty="0" err="1" smtClean="0">
                <a:latin typeface="Times New Roman"/>
                <a:ea typeface="华文新魏"/>
              </a:rPr>
              <a:t>hWnd</a:t>
            </a:r>
            <a:r>
              <a:rPr lang="zh-CN" altLang="en-US" b="0" i="0" u="none" strike="noStrike" baseline="0" dirty="0" smtClean="0">
                <a:latin typeface="Times New Roman"/>
                <a:ea typeface="华文新魏"/>
              </a:rPr>
              <a:t>：接收和处理消息的窗口句柄。</a:t>
            </a:r>
          </a:p>
          <a:p>
            <a:pPr marR="0" lvl="0" rtl="0"/>
            <a:r>
              <a:rPr lang="en-US" altLang="zh-CN" b="0" i="0" u="none" strike="noStrike" baseline="0" dirty="0" err="1" smtClean="0">
                <a:latin typeface="Times New Roman"/>
                <a:ea typeface="华文新魏"/>
              </a:rPr>
              <a:t>Msg</a:t>
            </a:r>
            <a:r>
              <a:rPr lang="zh-CN" altLang="en-US" b="0" i="0" u="none" strike="noStrike" baseline="0" dirty="0" smtClean="0">
                <a:latin typeface="Times New Roman"/>
                <a:ea typeface="华文新魏"/>
              </a:rPr>
              <a:t>：指定要发送的消息。</a:t>
            </a:r>
          </a:p>
        </p:txBody>
      </p:sp>
    </p:spTree>
    <p:extLst>
      <p:ext uri="{BB962C8B-B14F-4D97-AF65-F5344CB8AC3E}">
        <p14:creationId xmlns:p14="http://schemas.microsoft.com/office/powerpoint/2010/main" val="25374365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9.5</a:t>
            </a:r>
            <a:r>
              <a:rPr lang="zh-CN" altLang="en-US" b="0" i="0" u="none" strike="noStrike" kern="1800" baseline="0" smtClean="0">
                <a:latin typeface="Times New Roman"/>
                <a:ea typeface="楷体"/>
              </a:rPr>
              <a:t>  发件箱对话框</a:t>
            </a:r>
          </a:p>
        </p:txBody>
      </p:sp>
      <p:pic>
        <p:nvPicPr>
          <p:cNvPr id="5122" name="Picture 2" descr="SNAGHTML452f4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49" y="1593848"/>
            <a:ext cx="5616702" cy="474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350471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a:ea typeface="华文新魏"/>
              </a:rPr>
              <a:t>LVM_SETEXTENDEDLISTVIEWSTYLE</a:t>
            </a:r>
            <a:r>
              <a:rPr lang="zh-CN" altLang="en-US" b="0" i="0" u="none" strike="noStrike" baseline="0" smtClean="0">
                <a:latin typeface="Times New Roman"/>
                <a:ea typeface="华文新魏"/>
              </a:rPr>
              <a:t>消息用于为列表控件设置额外的样式。附加信息</a:t>
            </a:r>
            <a:r>
              <a:rPr lang="en-US" altLang="zh-CN" b="0" i="0" u="none" strike="noStrike" baseline="0" smtClean="0">
                <a:latin typeface="Times New Roman"/>
                <a:ea typeface="华文新魏"/>
              </a:rPr>
              <a:t>LVS_EX_FULLROWSELECT</a:t>
            </a:r>
            <a:r>
              <a:rPr lang="zh-CN" altLang="en-US" b="0" i="0" u="none" strike="noStrike" baseline="0" smtClean="0">
                <a:latin typeface="Times New Roman"/>
                <a:ea typeface="华文新魏"/>
              </a:rPr>
              <a:t>表示当列表项被选中时，会高亮显示，但这种样式只在列表控件为</a:t>
            </a:r>
            <a:r>
              <a:rPr lang="en-US" altLang="zh-CN" b="0" i="0" u="none" strike="noStrike" baseline="0" smtClean="0">
                <a:latin typeface="Times New Roman"/>
                <a:ea typeface="华文新魏"/>
              </a:rPr>
              <a:t>LVS_REPORT</a:t>
            </a:r>
            <a:r>
              <a:rPr lang="zh-CN" altLang="en-US" b="0" i="0" u="none" strike="noStrike" baseline="0" smtClean="0">
                <a:latin typeface="Times New Roman"/>
                <a:ea typeface="华文新魏"/>
              </a:rPr>
              <a:t>时才有效，就像我们在前面添加列表时修改的样式那样。</a:t>
            </a:r>
          </a:p>
        </p:txBody>
      </p:sp>
    </p:spTree>
    <p:extLst>
      <p:ext uri="{BB962C8B-B14F-4D97-AF65-F5344CB8AC3E}">
        <p14:creationId xmlns:p14="http://schemas.microsoft.com/office/powerpoint/2010/main" val="319720103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92500" lnSpcReduction="10000"/>
          </a:bodyPr>
          <a:lstStyle/>
          <a:p>
            <a:pPr marR="0" lvl="0" rtl="0"/>
            <a:r>
              <a:rPr lang="zh-CN" altLang="en-US" b="0" i="0" u="none" strike="noStrike" baseline="0" smtClean="0">
                <a:latin typeface="Times New Roman"/>
                <a:ea typeface="华文新魏"/>
              </a:rPr>
              <a:t>类</a:t>
            </a:r>
            <a:r>
              <a:rPr lang="en-US" altLang="zh-CN" b="0" i="0" u="none" strike="noStrike" baseline="0" smtClean="0">
                <a:latin typeface="Times New Roman"/>
                <a:ea typeface="华文新魏"/>
              </a:rPr>
              <a:t>CListCtrl</a:t>
            </a:r>
            <a:r>
              <a:rPr lang="zh-CN" altLang="en-US" b="0" i="0" u="none" strike="noStrike" baseline="0" smtClean="0">
                <a:latin typeface="Times New Roman"/>
                <a:ea typeface="华文新魏"/>
              </a:rPr>
              <a:t>的成员函数</a:t>
            </a:r>
            <a:r>
              <a:rPr lang="en-US" altLang="zh-CN" b="0" i="0" u="none" strike="noStrike" baseline="0" smtClean="0">
                <a:latin typeface="Times New Roman"/>
                <a:ea typeface="华文新魏"/>
              </a:rPr>
              <a:t>InsertColumn()</a:t>
            </a:r>
            <a:r>
              <a:rPr lang="zh-CN" altLang="en-US" b="0" i="0" u="none" strike="noStrike" baseline="0" smtClean="0">
                <a:latin typeface="Times New Roman"/>
                <a:ea typeface="华文新魏"/>
              </a:rPr>
              <a:t>，用来向列表控件中插入新的一列，原型如下：</a:t>
            </a:r>
          </a:p>
          <a:p>
            <a:pPr marR="0" lvl="0" rtl="0"/>
            <a:r>
              <a:rPr lang="en-US" altLang="zh-CN" b="0" i="0" u="none" strike="noStrike" baseline="0" smtClean="0">
                <a:latin typeface="Times New Roman"/>
                <a:ea typeface="华文新魏"/>
              </a:rPr>
              <a:t>int InsertColumn(</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int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nCol,</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LPCTSTR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lpszColumnHeading,</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int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nFormat = LVCFMT_LEFT,</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int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nWidth = -1,</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int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nSubItem = -1 </a:t>
            </a:r>
          </a:p>
          <a:p>
            <a:pPr marR="0" lvl="0" rtl="0"/>
            <a:r>
              <a:rPr lang="en-US" altLang="zh-CN" b="0" i="0" u="none" strike="noStrike" baseline="0" smtClean="0">
                <a:latin typeface="Times New Roman"/>
                <a:ea typeface="华文新魏"/>
              </a:rPr>
              <a:t>);</a:t>
            </a:r>
          </a:p>
          <a:p>
            <a:pPr marR="0" lvl="0" rtl="0"/>
            <a:r>
              <a:rPr lang="zh-CN" altLang="en-US" b="0" i="0" u="none" strike="noStrike" baseline="0" smtClean="0">
                <a:latin typeface="Times New Roman"/>
                <a:ea typeface="华文新魏"/>
              </a:rPr>
              <a:t>参数含义如下：</a:t>
            </a:r>
          </a:p>
          <a:p>
            <a:pPr marR="0" lvl="0" rtl="0"/>
            <a:r>
              <a:rPr lang="en-US" altLang="zh-CN" b="0" i="0" u="none" strike="noStrike" baseline="0" smtClean="0">
                <a:latin typeface="Times New Roman"/>
                <a:ea typeface="华文新魏"/>
              </a:rPr>
              <a:t>nCol</a:t>
            </a:r>
            <a:r>
              <a:rPr lang="zh-CN" altLang="en-US" b="0" i="0" u="none" strike="noStrike" baseline="0" smtClean="0">
                <a:latin typeface="Times New Roman"/>
                <a:ea typeface="华文新魏"/>
              </a:rPr>
              <a:t>：新列的位置索引。</a:t>
            </a:r>
          </a:p>
        </p:txBody>
      </p:sp>
    </p:spTree>
    <p:extLst>
      <p:ext uri="{BB962C8B-B14F-4D97-AF65-F5344CB8AC3E}">
        <p14:creationId xmlns:p14="http://schemas.microsoft.com/office/powerpoint/2010/main" val="404507809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同样的方法添加对话框消息</a:t>
            </a:r>
            <a:r>
              <a:rPr lang="en-US" altLang="zh-CN" b="0" i="0" u="none" strike="noStrike" baseline="0" smtClean="0">
                <a:latin typeface="Times New Roman"/>
                <a:ea typeface="华文新魏"/>
              </a:rPr>
              <a:t>WM_CTLCOLOR</a:t>
            </a:r>
            <a:r>
              <a:rPr lang="zh-CN" altLang="en-US" b="0" i="0" u="none" strike="noStrike" baseline="0" smtClean="0">
                <a:latin typeface="Times New Roman"/>
                <a:ea typeface="华文新魏"/>
              </a:rPr>
              <a:t>的处理函数</a:t>
            </a:r>
            <a:r>
              <a:rPr lang="en-US" altLang="zh-CN" b="0" i="0" u="none" strike="noStrike" baseline="0" smtClean="0">
                <a:latin typeface="Times New Roman"/>
                <a:ea typeface="华文新魏"/>
              </a:rPr>
              <a:t>OnCtlColor()</a:t>
            </a:r>
            <a:r>
              <a:rPr lang="zh-CN" altLang="en-US" b="0" i="0" u="none" strike="noStrike" baseline="0" smtClean="0">
                <a:latin typeface="Times New Roman"/>
                <a:ea typeface="华文新魏"/>
              </a:rPr>
              <a:t>，添加代码如下：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运行程序就可以看到图像绘制到了对话框上。</a:t>
            </a:r>
          </a:p>
        </p:txBody>
      </p:sp>
    </p:spTree>
    <p:extLst>
      <p:ext uri="{BB962C8B-B14F-4D97-AF65-F5344CB8AC3E}">
        <p14:creationId xmlns:p14="http://schemas.microsoft.com/office/powerpoint/2010/main" val="101801286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3.</a:t>
            </a:r>
            <a:r>
              <a:rPr lang="zh-CN" altLang="en-US" b="0" i="0" u="none" strike="noStrike" kern="1800" baseline="0" smtClean="0">
                <a:latin typeface="Times New Roman"/>
                <a:ea typeface="楷体"/>
              </a:rPr>
              <a:t>按钮美化</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接下来我们处理按钮“刷新邮箱”和“清空邮箱”的美化，同样，在处理函数</a:t>
            </a:r>
            <a:r>
              <a:rPr lang="en-US" altLang="zh-CN" b="0" i="0" u="none" strike="noStrike" baseline="0" smtClean="0">
                <a:latin typeface="Times New Roman"/>
                <a:ea typeface="华文新魏"/>
              </a:rPr>
              <a:t>OnInitDialog()</a:t>
            </a:r>
            <a:r>
              <a:rPr lang="zh-CN" altLang="en-US" b="0" i="0" u="none" strike="noStrike" baseline="0" smtClean="0">
                <a:latin typeface="Times New Roman"/>
                <a:ea typeface="华文新魏"/>
              </a:rPr>
              <a:t>中添加如下代码：</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处理函数添加的代码设置了按钮的图像、显示字体和声音。</a:t>
            </a:r>
          </a:p>
        </p:txBody>
      </p:sp>
    </p:spTree>
    <p:extLst>
      <p:ext uri="{BB962C8B-B14F-4D97-AF65-F5344CB8AC3E}">
        <p14:creationId xmlns:p14="http://schemas.microsoft.com/office/powerpoint/2010/main" val="334604659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4.</a:t>
            </a:r>
            <a:r>
              <a:rPr lang="zh-CN" altLang="en-US" b="0" i="0" u="none" strike="noStrike" kern="1800" baseline="0" smtClean="0">
                <a:latin typeface="Times New Roman"/>
                <a:ea typeface="楷体"/>
              </a:rPr>
              <a:t>接收邮件</a:t>
            </a:r>
          </a:p>
        </p:txBody>
      </p:sp>
      <p:sp>
        <p:nvSpPr>
          <p:cNvPr id="3" name="文本占位符 2"/>
          <p:cNvSpPr>
            <a:spLocks noGrp="1"/>
          </p:cNvSpPr>
          <p:nvPr>
            <p:ph type="body" idx="1"/>
          </p:nvPr>
        </p:nvSpPr>
        <p:spPr/>
        <p:txBody>
          <a:bodyPr/>
          <a:lstStyle/>
          <a:p>
            <a:pPr marR="0" lvl="0" rtl="0"/>
            <a:r>
              <a:rPr lang="zh-CN" altLang="en-US" b="0" i="0" u="none" strike="noStrike" baseline="0" dirty="0" smtClean="0">
                <a:latin typeface="Times New Roman"/>
                <a:ea typeface="华文新魏"/>
              </a:rPr>
              <a:t>（</a:t>
            </a:r>
            <a:r>
              <a:rPr lang="en-US" altLang="zh-CN" b="0" i="0" u="none" strike="noStrike" baseline="0" dirty="0" smtClean="0">
                <a:latin typeface="Times New Roman"/>
                <a:ea typeface="华文新魏"/>
              </a:rPr>
              <a:t>1</a:t>
            </a:r>
            <a:r>
              <a:rPr lang="zh-CN" altLang="en-US" b="0" i="0" u="none" strike="noStrike" baseline="0" dirty="0" smtClean="0">
                <a:latin typeface="Times New Roman"/>
                <a:ea typeface="华文新魏"/>
              </a:rPr>
              <a:t>）为类</a:t>
            </a:r>
            <a:r>
              <a:rPr lang="en-US" altLang="zh-CN" b="0" i="0" u="none" strike="noStrike" baseline="0" dirty="0" err="1" smtClean="0">
                <a:latin typeface="Times New Roman"/>
                <a:ea typeface="华文新魏"/>
              </a:rPr>
              <a:t>CReceiveDlg</a:t>
            </a:r>
            <a:r>
              <a:rPr lang="zh-CN" altLang="en-US" b="0" i="0" u="none" strike="noStrike" baseline="0" dirty="0" smtClean="0">
                <a:latin typeface="Times New Roman"/>
                <a:ea typeface="华文新魏"/>
              </a:rPr>
              <a:t>添加一个带参数的构造函数，用来被创建对象时传入信息，函数编写如下：</a:t>
            </a:r>
          </a:p>
          <a:p>
            <a:pPr marR="0" lvl="0" rtl="0"/>
            <a:endParaRPr lang="zh-CN" altLang="en-US" b="0" i="0" u="none" strike="noStrike" baseline="0" dirty="0" smtClean="0">
              <a:latin typeface="Times New Roman"/>
              <a:ea typeface="华文新魏"/>
            </a:endParaRPr>
          </a:p>
          <a:p>
            <a:pPr marR="0" lvl="0" rtl="0"/>
            <a:r>
              <a:rPr lang="en-US" altLang="zh-CN" b="0" i="0" u="none" strike="noStrike" baseline="0" dirty="0" err="1" smtClean="0">
                <a:latin typeface="Times New Roman"/>
                <a:ea typeface="华文新魏"/>
              </a:rPr>
              <a:t>g_strServer</a:t>
            </a:r>
            <a:r>
              <a:rPr lang="zh-CN" altLang="en-US" b="0" i="0" u="none" strike="noStrike" baseline="0" dirty="0" smtClean="0">
                <a:latin typeface="Times New Roman"/>
                <a:ea typeface="华文新魏"/>
              </a:rPr>
              <a:t>、</a:t>
            </a:r>
            <a:r>
              <a:rPr lang="en-US" altLang="zh-CN" b="0" i="0" u="none" strike="noStrike" baseline="0" dirty="0" err="1" smtClean="0">
                <a:latin typeface="Times New Roman"/>
                <a:ea typeface="华文新魏"/>
              </a:rPr>
              <a:t>g_strUser</a:t>
            </a:r>
            <a:r>
              <a:rPr lang="zh-CN" altLang="en-US" b="0" i="0" u="none" strike="noStrike" baseline="0" dirty="0" smtClean="0">
                <a:latin typeface="Times New Roman"/>
                <a:ea typeface="华文新魏"/>
              </a:rPr>
              <a:t>和</a:t>
            </a:r>
            <a:r>
              <a:rPr lang="en-US" altLang="zh-CN" b="0" i="0" u="none" strike="noStrike" baseline="0" dirty="0" err="1" smtClean="0">
                <a:latin typeface="Times New Roman"/>
                <a:ea typeface="华文新魏"/>
              </a:rPr>
              <a:t>g_strPsd</a:t>
            </a:r>
            <a:r>
              <a:rPr lang="zh-CN" altLang="en-US" b="0" i="0" u="none" strike="noStrike" baseline="0" dirty="0" smtClean="0">
                <a:latin typeface="Times New Roman"/>
                <a:ea typeface="华文新魏"/>
              </a:rPr>
              <a:t>是定义在类</a:t>
            </a:r>
            <a:r>
              <a:rPr lang="en-US" altLang="zh-CN" b="0" i="0" u="none" strike="noStrike" baseline="0" dirty="0" err="1" smtClean="0">
                <a:latin typeface="Times New Roman"/>
                <a:ea typeface="华文新魏"/>
              </a:rPr>
              <a:t>CReceiveDlg</a:t>
            </a:r>
            <a:r>
              <a:rPr lang="zh-CN" altLang="en-US" b="0" i="0" u="none" strike="noStrike" baseline="0" dirty="0" smtClean="0">
                <a:latin typeface="Times New Roman"/>
                <a:ea typeface="华文新魏"/>
              </a:rPr>
              <a:t>的实现文件中的全局变量，为</a:t>
            </a:r>
            <a:r>
              <a:rPr lang="en-US" altLang="zh-CN" b="0" i="0" u="none" strike="noStrike" baseline="0" dirty="0" err="1" smtClean="0">
                <a:latin typeface="Times New Roman"/>
                <a:ea typeface="华文新魏"/>
              </a:rPr>
              <a:t>CString</a:t>
            </a:r>
            <a:r>
              <a:rPr lang="zh-CN" altLang="en-US" b="0" i="0" u="none" strike="noStrike" baseline="0" dirty="0" smtClean="0">
                <a:latin typeface="Times New Roman"/>
                <a:ea typeface="华文新魏"/>
              </a:rPr>
              <a:t>类型。</a:t>
            </a:r>
          </a:p>
        </p:txBody>
      </p:sp>
    </p:spTree>
    <p:extLst>
      <p:ext uri="{BB962C8B-B14F-4D97-AF65-F5344CB8AC3E}">
        <p14:creationId xmlns:p14="http://schemas.microsoft.com/office/powerpoint/2010/main" val="349362113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2</a:t>
            </a:r>
            <a:r>
              <a:rPr lang="zh-CN" altLang="en-US" b="0" i="0" u="none" strike="noStrike" baseline="0" smtClean="0">
                <a:latin typeface="Times New Roman"/>
                <a:ea typeface="华文新魏"/>
              </a:rPr>
              <a:t>）定义一个外部函数</a:t>
            </a:r>
            <a:r>
              <a:rPr lang="en-US" altLang="zh-CN" b="0" i="0" u="none" strike="noStrike" baseline="0" smtClean="0">
                <a:latin typeface="Times New Roman"/>
                <a:ea typeface="华文新魏"/>
              </a:rPr>
              <a:t>ReceiveMail()</a:t>
            </a:r>
            <a:r>
              <a:rPr lang="zh-CN" altLang="en-US" b="0" i="0" u="none" strike="noStrike" baseline="0" smtClean="0">
                <a:latin typeface="Times New Roman"/>
                <a:ea typeface="华文新魏"/>
              </a:rPr>
              <a:t>，用来接收所有的邮件，它不是类的成员，函数编写如下：</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pWnd</a:t>
            </a:r>
            <a:r>
              <a:rPr lang="zh-CN" altLang="en-US" b="0" i="0" u="none" strike="noStrike" baseline="0" smtClean="0">
                <a:latin typeface="Times New Roman"/>
                <a:ea typeface="华文新魏"/>
              </a:rPr>
              <a:t>是在函数</a:t>
            </a:r>
            <a:r>
              <a:rPr lang="en-US" altLang="zh-CN" b="0" i="0" u="none" strike="noStrike" baseline="0" smtClean="0">
                <a:latin typeface="Times New Roman"/>
                <a:ea typeface="华文新魏"/>
              </a:rPr>
              <a:t>getMail()</a:t>
            </a:r>
            <a:r>
              <a:rPr lang="zh-CN" altLang="en-US" b="0" i="0" u="none" strike="noStrike" baseline="0" smtClean="0">
                <a:latin typeface="Times New Roman"/>
                <a:ea typeface="华文新魏"/>
              </a:rPr>
              <a:t>中被赋值的，函数</a:t>
            </a:r>
            <a:r>
              <a:rPr lang="en-US" altLang="zh-CN" b="0" i="0" u="none" strike="noStrike" baseline="0" smtClean="0">
                <a:latin typeface="Times New Roman"/>
                <a:ea typeface="华文新魏"/>
              </a:rPr>
              <a:t>getMail()</a:t>
            </a:r>
            <a:r>
              <a:rPr lang="zh-CN" altLang="en-US" b="0" i="0" u="none" strike="noStrike" baseline="0" smtClean="0">
                <a:latin typeface="Times New Roman"/>
                <a:ea typeface="华文新魏"/>
              </a:rPr>
              <a:t>是类</a:t>
            </a:r>
            <a:r>
              <a:rPr lang="en-US" altLang="zh-CN" b="0" i="0" u="none" strike="noStrike" baseline="0" smtClean="0">
                <a:latin typeface="Times New Roman"/>
                <a:ea typeface="华文新魏"/>
              </a:rPr>
              <a:t>CReceiveDlg</a:t>
            </a:r>
            <a:r>
              <a:rPr lang="zh-CN" altLang="en-US" b="0" i="0" u="none" strike="noStrike" baseline="0" smtClean="0">
                <a:latin typeface="Times New Roman"/>
                <a:ea typeface="华文新魏"/>
              </a:rPr>
              <a:t>的公有成员函数，定义如下：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函数</a:t>
            </a:r>
            <a:r>
              <a:rPr lang="en-US" altLang="zh-CN" b="0" i="0" u="none" strike="noStrike" baseline="0" smtClean="0">
                <a:latin typeface="Times New Roman"/>
                <a:ea typeface="华文新魏"/>
              </a:rPr>
              <a:t>getMail()</a:t>
            </a:r>
            <a:r>
              <a:rPr lang="zh-CN" altLang="en-US" b="0" i="0" u="none" strike="noStrike" baseline="0" smtClean="0">
                <a:latin typeface="Times New Roman"/>
                <a:ea typeface="华文新魏"/>
              </a:rPr>
              <a:t>主要用来开启一个线程，即我们上面编写的邮件接收函数</a:t>
            </a:r>
            <a:r>
              <a:rPr lang="en-US" altLang="zh-CN" b="0" i="0" u="none" strike="noStrike" baseline="0" smtClean="0">
                <a:latin typeface="Times New Roman"/>
                <a:ea typeface="华文新魏"/>
              </a:rPr>
              <a:t>ReceiveMail()</a:t>
            </a:r>
            <a:r>
              <a:rPr lang="zh-CN" altLang="en-US" b="0" i="0" u="none" strike="noStrike" baseline="0" smtClean="0">
                <a:latin typeface="Times New Roman"/>
                <a:ea typeface="华文新魏"/>
              </a:rPr>
              <a:t>，类</a:t>
            </a:r>
            <a:r>
              <a:rPr lang="en-US" altLang="zh-CN" b="0" i="0" u="none" strike="noStrike" baseline="0" smtClean="0">
                <a:latin typeface="Times New Roman"/>
                <a:ea typeface="华文新魏"/>
              </a:rPr>
              <a:t>CWnd</a:t>
            </a:r>
            <a:r>
              <a:rPr lang="zh-CN" altLang="en-US" b="0" i="0" u="none" strike="noStrike" baseline="0" smtClean="0">
                <a:latin typeface="Times New Roman"/>
                <a:ea typeface="华文新魏"/>
              </a:rPr>
              <a:t>的成员函数</a:t>
            </a:r>
            <a:r>
              <a:rPr lang="en-US" altLang="zh-CN" b="0" i="0" u="none" strike="noStrike" baseline="0" smtClean="0">
                <a:latin typeface="Times New Roman"/>
                <a:ea typeface="华文新魏"/>
              </a:rPr>
              <a:t>FromHandle()</a:t>
            </a:r>
            <a:r>
              <a:rPr lang="zh-CN" altLang="en-US" b="0" i="0" u="none" strike="noStrike" baseline="0" smtClean="0">
                <a:latin typeface="Times New Roman"/>
                <a:ea typeface="华文新魏"/>
              </a:rPr>
              <a:t>，用来返回一个</a:t>
            </a:r>
            <a:r>
              <a:rPr lang="en-US" altLang="zh-CN" b="0" i="0" u="none" strike="noStrike" baseline="0" smtClean="0">
                <a:latin typeface="Times New Roman"/>
                <a:ea typeface="华文新魏"/>
              </a:rPr>
              <a:t>CWnd</a:t>
            </a:r>
            <a:r>
              <a:rPr lang="zh-CN" altLang="en-US" b="0" i="0" u="none" strike="noStrike" baseline="0" smtClean="0">
                <a:latin typeface="Times New Roman"/>
                <a:ea typeface="华文新魏"/>
              </a:rPr>
              <a:t>对象的指针。</a:t>
            </a:r>
          </a:p>
        </p:txBody>
      </p:sp>
    </p:spTree>
    <p:extLst>
      <p:ext uri="{BB962C8B-B14F-4D97-AF65-F5344CB8AC3E}">
        <p14:creationId xmlns:p14="http://schemas.microsoft.com/office/powerpoint/2010/main" val="370802169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92500" lnSpcReduction="10000"/>
          </a:bodyPr>
          <a:lstStyle/>
          <a:p>
            <a:pPr marR="0" lvl="0" rtl="0"/>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3</a:t>
            </a:r>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WM_MY_GET</a:t>
            </a:r>
            <a:r>
              <a:rPr lang="zh-CN" altLang="en-US" b="0" i="0" u="none" strike="noStrike" baseline="0" smtClean="0">
                <a:latin typeface="Times New Roman"/>
                <a:ea typeface="华文新魏"/>
              </a:rPr>
              <a:t>是我们自定义的消息，响应函数会调用“正在处理中</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”窗体显示一些信息。消息被定义在类</a:t>
            </a:r>
            <a:r>
              <a:rPr lang="en-US" altLang="zh-CN" b="0" i="0" u="none" strike="noStrike" baseline="0" smtClean="0">
                <a:latin typeface="Times New Roman"/>
                <a:ea typeface="华文新魏"/>
              </a:rPr>
              <a:t>CReceiveDlg</a:t>
            </a:r>
            <a:r>
              <a:rPr lang="zh-CN" altLang="en-US" b="0" i="0" u="none" strike="noStrike" baseline="0" smtClean="0">
                <a:latin typeface="Times New Roman"/>
                <a:ea typeface="华文新魏"/>
              </a:rPr>
              <a:t>的头文件中，如下：</a:t>
            </a:r>
          </a:p>
          <a:p>
            <a:pPr marR="0" lvl="0" rtl="0"/>
            <a:r>
              <a:rPr lang="en-US" altLang="zh-CN" b="0" i="0" u="none" strike="noStrike" baseline="0" smtClean="0">
                <a:latin typeface="Times New Roman"/>
                <a:ea typeface="华文新魏"/>
              </a:rPr>
              <a:t>#define WM_MY_GET (WM_USER +100)</a:t>
            </a:r>
          </a:p>
          <a:p>
            <a:pPr marR="0" lvl="0" rtl="0"/>
            <a:r>
              <a:rPr lang="zh-CN" altLang="en-US" b="0" i="0" u="none" strike="noStrike" baseline="0" smtClean="0">
                <a:latin typeface="Times New Roman"/>
                <a:ea typeface="华文新魏"/>
              </a:rPr>
              <a:t>同时在类</a:t>
            </a:r>
            <a:r>
              <a:rPr lang="en-US" altLang="zh-CN" b="0" i="0" u="none" strike="noStrike" baseline="0" smtClean="0">
                <a:latin typeface="Times New Roman"/>
                <a:ea typeface="华文新魏"/>
              </a:rPr>
              <a:t>CReceiveDlg</a:t>
            </a:r>
            <a:r>
              <a:rPr lang="zh-CN" altLang="en-US" b="0" i="0" u="none" strike="noStrike" baseline="0" smtClean="0">
                <a:latin typeface="Times New Roman"/>
                <a:ea typeface="华文新魏"/>
              </a:rPr>
              <a:t>中添加响应函数</a:t>
            </a:r>
            <a:r>
              <a:rPr lang="en-US" altLang="zh-CN" b="0" i="0" u="none" strike="noStrike" baseline="0" smtClean="0">
                <a:latin typeface="Times New Roman"/>
                <a:ea typeface="华文新魏"/>
              </a:rPr>
              <a:t>OnProgress()</a:t>
            </a:r>
            <a:r>
              <a:rPr lang="zh-CN" altLang="en-US" b="0" i="0" u="none" strike="noStrike" baseline="0" smtClean="0">
                <a:latin typeface="Times New Roman"/>
                <a:ea typeface="华文新魏"/>
              </a:rPr>
              <a:t>的声明，如下：</a:t>
            </a:r>
          </a:p>
          <a:p>
            <a:pPr marR="0" lvl="0" rtl="0"/>
            <a:r>
              <a:rPr lang="pt-BR" altLang="zh-CN" b="0" i="0" u="none" strike="noStrike" baseline="0" smtClean="0">
                <a:latin typeface="Times New Roman"/>
                <a:ea typeface="华文新魏"/>
              </a:rPr>
              <a:t>LRESULT OnProgress(LPARAM lparam, WPARAM wparam);</a:t>
            </a:r>
          </a:p>
          <a:p>
            <a:pPr marR="0" lvl="0" rtl="0"/>
            <a:r>
              <a:rPr lang="zh-CN" altLang="en-US" b="0" i="0" u="none" strike="noStrike" baseline="0" smtClean="0">
                <a:latin typeface="Times New Roman"/>
                <a:ea typeface="华文新魏"/>
              </a:rPr>
              <a:t>在类</a:t>
            </a:r>
            <a:r>
              <a:rPr lang="en-US" altLang="zh-CN" b="0" i="0" u="none" strike="noStrike" baseline="0" smtClean="0">
                <a:latin typeface="Times New Roman"/>
                <a:ea typeface="华文新魏"/>
              </a:rPr>
              <a:t>CReceiveDlg</a:t>
            </a:r>
            <a:r>
              <a:rPr lang="zh-CN" altLang="en-US" b="0" i="0" u="none" strike="noStrike" baseline="0" smtClean="0">
                <a:latin typeface="Times New Roman"/>
                <a:ea typeface="华文新魏"/>
              </a:rPr>
              <a:t>的实现文件中填写消息的映射，如下：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最后，我们定义响应函数</a:t>
            </a:r>
            <a:r>
              <a:rPr lang="en-US" altLang="zh-CN" b="0" i="0" u="none" strike="noStrike" baseline="0" smtClean="0">
                <a:latin typeface="Times New Roman"/>
                <a:ea typeface="华文新魏"/>
              </a:rPr>
              <a:t>OnProgress()</a:t>
            </a:r>
            <a:r>
              <a:rPr lang="zh-CN" altLang="en-US" b="0" i="0" u="none" strike="noStrike" baseline="0" smtClean="0">
                <a:latin typeface="Times New Roman"/>
                <a:ea typeface="华文新魏"/>
              </a:rPr>
              <a:t>如下：</a:t>
            </a:r>
          </a:p>
          <a:p>
            <a:pPr marR="0" lvl="0" rtl="0"/>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429044952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响应函数</a:t>
            </a:r>
            <a:r>
              <a:rPr lang="en-US" altLang="zh-CN" b="0" i="0" u="none" strike="noStrike" baseline="0" smtClean="0">
                <a:latin typeface="Times New Roman"/>
                <a:ea typeface="华文新魏"/>
              </a:rPr>
              <a:t>OnProgress()</a:t>
            </a:r>
            <a:r>
              <a:rPr lang="zh-CN" altLang="en-US" b="0" i="0" u="none" strike="noStrike" baseline="0" smtClean="0">
                <a:latin typeface="Times New Roman"/>
                <a:ea typeface="华文新魏"/>
              </a:rPr>
              <a:t>根据消息</a:t>
            </a:r>
            <a:r>
              <a:rPr lang="en-US" altLang="zh-CN" b="0" i="0" u="none" strike="noStrike" baseline="0" smtClean="0">
                <a:latin typeface="Times New Roman"/>
                <a:ea typeface="华文新魏"/>
              </a:rPr>
              <a:t>WM_MY_GET</a:t>
            </a:r>
            <a:r>
              <a:rPr lang="zh-CN" altLang="en-US" b="0" i="0" u="none" strike="noStrike" baseline="0" smtClean="0">
                <a:latin typeface="Times New Roman"/>
                <a:ea typeface="华文新魏"/>
              </a:rPr>
              <a:t>的附加信息</a:t>
            </a:r>
            <a:r>
              <a:rPr lang="en-US" altLang="zh-CN" b="0" i="0" u="none" strike="noStrike" baseline="0" smtClean="0">
                <a:latin typeface="Times New Roman"/>
                <a:ea typeface="华文新魏"/>
              </a:rPr>
              <a:t>lparam</a:t>
            </a:r>
            <a:r>
              <a:rPr lang="zh-CN" altLang="en-US" b="0" i="0" u="none" strike="noStrike" baseline="0" smtClean="0">
                <a:latin typeface="Times New Roman"/>
                <a:ea typeface="华文新魏"/>
              </a:rPr>
              <a:t>决定做什么操作：</a:t>
            </a:r>
          </a:p>
          <a:p>
            <a:pPr marR="0" lvl="0" rtl="0"/>
            <a:r>
              <a:rPr lang="en-US" altLang="zh-CN" b="0" i="0" u="none" strike="noStrike" baseline="0" smtClean="0">
                <a:latin typeface="Times New Roman"/>
                <a:ea typeface="华文新魏"/>
              </a:rPr>
              <a:t>1</a:t>
            </a:r>
            <a:r>
              <a:rPr lang="zh-CN" altLang="en-US" b="0" i="0" u="none" strike="noStrike" baseline="0" smtClean="0">
                <a:latin typeface="Times New Roman"/>
                <a:ea typeface="华文新魏"/>
              </a:rPr>
              <a:t>：显示“正在处理中</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”窗体，文本显示“正在连接邮箱服务器，</a:t>
            </a:r>
            <a:r>
              <a:rPr lang="en-US" altLang="zh-CN" b="0" i="0" u="none" strike="noStrike" baseline="0" smtClean="0">
                <a:latin typeface="Times New Roman"/>
                <a:ea typeface="华文新魏"/>
              </a:rPr>
              <a:t>\n</a:t>
            </a:r>
            <a:r>
              <a:rPr lang="zh-CN" altLang="en-US" b="0" i="0" u="none" strike="noStrike" baseline="0" smtClean="0">
                <a:latin typeface="Times New Roman"/>
                <a:ea typeface="华文新魏"/>
              </a:rPr>
              <a:t>请稍后</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a:t>
            </a:r>
          </a:p>
        </p:txBody>
      </p:sp>
    </p:spTree>
    <p:extLst>
      <p:ext uri="{BB962C8B-B14F-4D97-AF65-F5344CB8AC3E}">
        <p14:creationId xmlns:p14="http://schemas.microsoft.com/office/powerpoint/2010/main" val="68707372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类</a:t>
            </a:r>
            <a:r>
              <a:rPr lang="en-US" altLang="zh-CN" b="0" i="0" u="none" strike="noStrike" baseline="0" smtClean="0">
                <a:latin typeface="Times New Roman"/>
                <a:ea typeface="华文新魏"/>
              </a:rPr>
              <a:t>CWnd</a:t>
            </a:r>
            <a:r>
              <a:rPr lang="zh-CN" altLang="en-US" b="0" i="0" u="none" strike="noStrike" baseline="0" smtClean="0">
                <a:latin typeface="Times New Roman"/>
                <a:ea typeface="华文新魏"/>
              </a:rPr>
              <a:t>的静态成员函数</a:t>
            </a:r>
            <a:r>
              <a:rPr lang="en-US" altLang="zh-CN" b="0" i="0" u="none" strike="noStrike" baseline="0" smtClean="0">
                <a:latin typeface="Times New Roman"/>
                <a:ea typeface="华文新魏"/>
              </a:rPr>
              <a:t>FindWindow()</a:t>
            </a:r>
            <a:r>
              <a:rPr lang="zh-CN" altLang="en-US" b="0" i="0" u="none" strike="noStrike" baseline="0" smtClean="0">
                <a:latin typeface="Times New Roman"/>
                <a:ea typeface="华文新魏"/>
              </a:rPr>
              <a:t>，用来返回指定的</a:t>
            </a:r>
            <a:r>
              <a:rPr lang="en-US" altLang="zh-CN" b="0" i="0" u="none" strike="noStrike" baseline="0" smtClean="0">
                <a:latin typeface="Times New Roman"/>
                <a:ea typeface="华文新魏"/>
              </a:rPr>
              <a:t>CWnd</a:t>
            </a:r>
            <a:r>
              <a:rPr lang="zh-CN" altLang="en-US" b="0" i="0" u="none" strike="noStrike" baseline="0" smtClean="0">
                <a:latin typeface="Times New Roman"/>
                <a:ea typeface="华文新魏"/>
              </a:rPr>
              <a:t>类型指针，函数原型如下：</a:t>
            </a:r>
          </a:p>
          <a:p>
            <a:pPr marR="0" lvl="0" rtl="0"/>
            <a:r>
              <a:rPr lang="en-US" altLang="zh-CN" b="0" i="0" u="none" strike="noStrike" baseline="0" smtClean="0">
                <a:latin typeface="Times New Roman"/>
                <a:ea typeface="华文新魏"/>
              </a:rPr>
              <a:t>static CWnd* PASCAL FindWindow(</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LPCTSTR lpszClassName,</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LPCTSTR lpszWindowName </a:t>
            </a:r>
          </a:p>
          <a:p>
            <a:pPr marR="0" lvl="0" rtl="0"/>
            <a:r>
              <a:rPr lang="en-US" altLang="zh-CN" b="0" i="0" u="none" strike="noStrike" baseline="0" smtClean="0">
                <a:latin typeface="Times New Roman"/>
                <a:ea typeface="华文新魏"/>
              </a:rPr>
              <a:t>);</a:t>
            </a:r>
          </a:p>
          <a:p>
            <a:pPr marR="0" lvl="0" rtl="0"/>
            <a:r>
              <a:rPr lang="zh-CN" altLang="en-US" b="0" i="0" u="none" strike="noStrike" baseline="0" smtClean="0">
                <a:latin typeface="Times New Roman"/>
                <a:ea typeface="华文新魏"/>
              </a:rPr>
              <a:t>参数含义如下：</a:t>
            </a:r>
          </a:p>
          <a:p>
            <a:pPr marR="0" lvl="0" rtl="0"/>
            <a:r>
              <a:rPr lang="en-US" altLang="zh-CN" b="0" i="0" u="none" strike="noStrike" baseline="0" smtClean="0">
                <a:latin typeface="Times New Roman"/>
                <a:ea typeface="华文新魏"/>
              </a:rPr>
              <a:t>lpszClassName</a:t>
            </a:r>
            <a:r>
              <a:rPr lang="zh-CN" altLang="en-US" b="0" i="0" u="none" strike="noStrike" baseline="0" smtClean="0">
                <a:latin typeface="Times New Roman"/>
                <a:ea typeface="华文新魏"/>
              </a:rPr>
              <a:t>：一个指向窗口类名称字符串的指针，若为</a:t>
            </a:r>
            <a:r>
              <a:rPr lang="en-US" altLang="zh-CN" b="0" i="0" u="none" strike="noStrike" baseline="0" smtClean="0">
                <a:latin typeface="Times New Roman"/>
                <a:ea typeface="华文新魏"/>
              </a:rPr>
              <a:t>NULL</a:t>
            </a:r>
            <a:r>
              <a:rPr lang="zh-CN" altLang="en-US" b="0" i="0" u="none" strike="noStrike" baseline="0" smtClean="0">
                <a:latin typeface="Times New Roman"/>
                <a:ea typeface="华文新魏"/>
              </a:rPr>
              <a:t>的话，任何类名称均可匹配。</a:t>
            </a:r>
          </a:p>
        </p:txBody>
      </p:sp>
    </p:spTree>
    <p:extLst>
      <p:ext uri="{BB962C8B-B14F-4D97-AF65-F5344CB8AC3E}">
        <p14:creationId xmlns:p14="http://schemas.microsoft.com/office/powerpoint/2010/main" val="78173254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92500" lnSpcReduction="20000"/>
          </a:bodyPr>
          <a:lstStyle/>
          <a:p>
            <a:pPr marR="0" lvl="0" rtl="0"/>
            <a:r>
              <a:rPr lang="zh-CN" altLang="en-US" b="0" i="0" u="none" strike="noStrike" baseline="0" smtClean="0">
                <a:latin typeface="Times New Roman"/>
                <a:ea typeface="华文新魏"/>
              </a:rPr>
              <a:t>我们调用此函数就是为了获取“正在处理中</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”窗体的指针，用户给这个窗体发送消息，通过类</a:t>
            </a:r>
            <a:r>
              <a:rPr lang="en-US" altLang="zh-CN" b="0" i="0" u="none" strike="noStrike" baseline="0" smtClean="0">
                <a:latin typeface="Times New Roman"/>
                <a:ea typeface="华文新魏"/>
              </a:rPr>
              <a:t>CWnd</a:t>
            </a:r>
            <a:r>
              <a:rPr lang="zh-CN" altLang="en-US" b="0" i="0" u="none" strike="noStrike" baseline="0" smtClean="0">
                <a:latin typeface="Times New Roman"/>
                <a:ea typeface="华文新魏"/>
              </a:rPr>
              <a:t>的成员函数</a:t>
            </a:r>
            <a:r>
              <a:rPr lang="en-US" altLang="zh-CN" b="0" i="0" u="none" strike="noStrike" baseline="0" smtClean="0">
                <a:latin typeface="Times New Roman"/>
                <a:ea typeface="华文新魏"/>
              </a:rPr>
              <a:t>SendMessage()</a:t>
            </a:r>
            <a:r>
              <a:rPr lang="zh-CN" altLang="en-US" b="0" i="0" u="none" strike="noStrike" baseline="0" smtClean="0">
                <a:latin typeface="Times New Roman"/>
                <a:ea typeface="华文新魏"/>
              </a:rPr>
              <a:t>，此函数会等到发送的消息被指定的窗口处理完了以后才返回。</a:t>
            </a:r>
          </a:p>
          <a:p>
            <a:pPr marR="0" lvl="0" rtl="0"/>
            <a:r>
              <a:rPr lang="zh-CN" altLang="en-US" b="0" i="0" u="none" strike="noStrike" baseline="0" smtClean="0">
                <a:latin typeface="Times New Roman"/>
                <a:ea typeface="华文新魏"/>
              </a:rPr>
              <a:t>类</a:t>
            </a:r>
            <a:r>
              <a:rPr lang="en-US" altLang="zh-CN" b="0" i="0" u="none" strike="noStrike" baseline="0" smtClean="0">
                <a:latin typeface="Times New Roman"/>
                <a:ea typeface="华文新魏"/>
              </a:rPr>
              <a:t>CListCtrl</a:t>
            </a:r>
            <a:r>
              <a:rPr lang="zh-CN" altLang="en-US" b="0" i="0" u="none" strike="noStrike" baseline="0" smtClean="0">
                <a:latin typeface="Times New Roman"/>
                <a:ea typeface="华文新魏"/>
              </a:rPr>
              <a:t>的成员函数</a:t>
            </a:r>
            <a:r>
              <a:rPr lang="en-US" altLang="zh-CN" b="0" i="0" u="none" strike="noStrike" baseline="0" smtClean="0">
                <a:latin typeface="Times New Roman"/>
                <a:ea typeface="华文新魏"/>
              </a:rPr>
              <a:t>InsertItem()</a:t>
            </a:r>
            <a:r>
              <a:rPr lang="zh-CN" altLang="en-US" b="0" i="0" u="none" strike="noStrike" baseline="0" smtClean="0">
                <a:latin typeface="Times New Roman"/>
                <a:ea typeface="华文新魏"/>
              </a:rPr>
              <a:t>，用来往列表控件中插入新的一项，并返回新项的位置，函数原型如下：</a:t>
            </a:r>
          </a:p>
          <a:p>
            <a:pPr marR="0" lvl="0" rtl="0"/>
            <a:r>
              <a:rPr lang="en-US" altLang="zh-CN" b="0" i="0" u="none" strike="noStrike" baseline="0" smtClean="0">
                <a:latin typeface="Times New Roman"/>
                <a:ea typeface="华文新魏"/>
              </a:rPr>
              <a:t>int InsertItem(</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int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nItem,</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LPCTSTR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lpszItem </a:t>
            </a:r>
          </a:p>
          <a:p>
            <a:pPr marR="0" lvl="0" rtl="0"/>
            <a:r>
              <a:rPr lang="en-US" altLang="zh-CN" b="0" i="0" u="none" strike="noStrike" baseline="0" smtClean="0">
                <a:latin typeface="Times New Roman"/>
                <a:ea typeface="华文新魏"/>
              </a:rPr>
              <a:t>);</a:t>
            </a:r>
          </a:p>
          <a:p>
            <a:pPr marR="0" lvl="0" rtl="0"/>
            <a:r>
              <a:rPr lang="zh-CN" altLang="en-US" b="0" i="0" u="none" strike="noStrike" baseline="0" smtClean="0">
                <a:latin typeface="Times New Roman"/>
                <a:ea typeface="华文新魏"/>
              </a:rPr>
              <a:t>参数的含义如下：</a:t>
            </a:r>
          </a:p>
          <a:p>
            <a:pPr marR="0" lvl="0" rtl="0"/>
            <a:r>
              <a:rPr lang="en-US" altLang="zh-CN" b="0" i="0" u="none" strike="noStrike" baseline="0" smtClean="0">
                <a:latin typeface="Times New Roman"/>
                <a:ea typeface="华文新魏"/>
              </a:rPr>
              <a:t>nItem</a:t>
            </a:r>
            <a:r>
              <a:rPr lang="zh-CN" altLang="en-US" b="0" i="0" u="none" strike="noStrike" baseline="0" smtClean="0">
                <a:latin typeface="Times New Roman"/>
                <a:ea typeface="华文新魏"/>
              </a:rPr>
              <a:t>：插入位置的索引。</a:t>
            </a:r>
          </a:p>
        </p:txBody>
      </p:sp>
    </p:spTree>
    <p:extLst>
      <p:ext uri="{BB962C8B-B14F-4D97-AF65-F5344CB8AC3E}">
        <p14:creationId xmlns:p14="http://schemas.microsoft.com/office/powerpoint/2010/main" val="10326124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a:ea typeface="华文新魏"/>
              </a:rPr>
              <a:t>用户发送邮件时要填写的信息包括：</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服务器的</a:t>
            </a:r>
            <a:r>
              <a:rPr lang="en-US" altLang="zh-CN" b="0" i="0" u="none" strike="noStrike" baseline="0" smtClean="0">
                <a:latin typeface="Times New Roman"/>
                <a:ea typeface="华文新魏"/>
              </a:rPr>
              <a:t>IP</a:t>
            </a:r>
            <a:r>
              <a:rPr lang="zh-CN" altLang="en-US" b="0" i="0" u="none" strike="noStrike" baseline="0" smtClean="0">
                <a:latin typeface="Times New Roman"/>
                <a:ea typeface="华文新魏"/>
              </a:rPr>
              <a:t>地址（</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服务器负责邮件的发送，它的</a:t>
            </a:r>
            <a:r>
              <a:rPr lang="en-US" altLang="zh-CN" b="0" i="0" u="none" strike="noStrike" baseline="0" smtClean="0">
                <a:latin typeface="Times New Roman"/>
                <a:ea typeface="华文新魏"/>
              </a:rPr>
              <a:t>IP</a:t>
            </a:r>
            <a:r>
              <a:rPr lang="zh-CN" altLang="en-US" b="0" i="0" u="none" strike="noStrike" baseline="0" smtClean="0">
                <a:latin typeface="Times New Roman"/>
                <a:ea typeface="华文新魏"/>
              </a:rPr>
              <a:t>地址可以在邮件服务器提供商的官网上找到）、收件人邮箱地址、邮件的主题、邮件的内容和添加的附件，本实例一封邮件只可以添加一个附件。单击“发送邮件”按钮就可以发送了，发送成功会有提示信息，“重写邮件”按钮只会清空邮件内容。</a:t>
            </a:r>
          </a:p>
          <a:p>
            <a:pPr marR="0" lvl="0" rtl="0"/>
            <a:r>
              <a:rPr lang="zh-CN" altLang="en-US" b="0" i="0" u="none" strike="noStrike" baseline="0" smtClean="0">
                <a:latin typeface="Times New Roman"/>
                <a:ea typeface="华文新魏"/>
              </a:rPr>
              <a:t>填写发信内容如图</a:t>
            </a:r>
            <a:r>
              <a:rPr lang="en-US" altLang="zh-CN" b="0" i="0" u="none" strike="noStrike" baseline="0" smtClean="0">
                <a:latin typeface="Times New Roman"/>
                <a:ea typeface="华文新魏"/>
              </a:rPr>
              <a:t>9.6</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137096496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70000" lnSpcReduction="20000"/>
          </a:bodyPr>
          <a:lstStyle/>
          <a:p>
            <a:pPr marR="0" lvl="0" rtl="0"/>
            <a:r>
              <a:rPr lang="zh-CN" altLang="en-US" b="0" i="0" u="none" strike="noStrike" baseline="0" dirty="0" smtClean="0">
                <a:latin typeface="Times New Roman"/>
                <a:ea typeface="华文新魏"/>
              </a:rPr>
              <a:t>类</a:t>
            </a:r>
            <a:r>
              <a:rPr lang="en-US" altLang="zh-CN" b="0" i="0" u="none" strike="noStrike" baseline="0" dirty="0" err="1" smtClean="0">
                <a:latin typeface="Times New Roman"/>
                <a:ea typeface="华文新魏"/>
              </a:rPr>
              <a:t>CListCtrl</a:t>
            </a:r>
            <a:r>
              <a:rPr lang="zh-CN" altLang="en-US" b="0" i="0" u="none" strike="noStrike" baseline="0" dirty="0" smtClean="0">
                <a:latin typeface="Times New Roman"/>
                <a:ea typeface="华文新魏"/>
              </a:rPr>
              <a:t>的成员函数，用来设置列表项的属性，原型如下：</a:t>
            </a:r>
          </a:p>
          <a:p>
            <a:pPr marR="0" lvl="0" rtl="0"/>
            <a:r>
              <a:rPr lang="en-US" altLang="zh-CN" b="0" i="0" u="none" strike="noStrike" baseline="0" dirty="0" smtClean="0">
                <a:latin typeface="Times New Roman"/>
                <a:ea typeface="华文新魏"/>
              </a:rPr>
              <a:t>BOOL </a:t>
            </a:r>
            <a:r>
              <a:rPr lang="en-US" altLang="zh-CN" b="0" i="0" u="none" strike="noStrike" baseline="0" dirty="0" err="1" smtClean="0">
                <a:latin typeface="Times New Roman"/>
                <a:ea typeface="华文新魏"/>
              </a:rPr>
              <a:t>SetItem</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int</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nItem</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int</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nSubItem</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UINT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nMask</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LPCTSTR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lpszItem</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int</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nImage</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UINT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nState</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UINT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nStateMask</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LPARAM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lParam</a:t>
            </a:r>
            <a:r>
              <a:rPr lang="en-US" altLang="zh-CN" b="0" i="0" u="none" strike="noStrike" baseline="0" dirty="0" smtClean="0">
                <a:latin typeface="Times New Roman"/>
                <a:ea typeface="华文新魏"/>
              </a:rPr>
              <a:t> </a:t>
            </a:r>
          </a:p>
          <a:p>
            <a:pPr marR="0" lvl="0" rtl="0"/>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参数含义如下：</a:t>
            </a:r>
          </a:p>
          <a:p>
            <a:pPr marR="0" lvl="0" rtl="0"/>
            <a:r>
              <a:rPr lang="en-US" altLang="zh-CN" b="0" i="0" u="none" strike="noStrike" baseline="0" dirty="0" err="1" smtClean="0">
                <a:latin typeface="Times New Roman"/>
                <a:ea typeface="华文新魏"/>
              </a:rPr>
              <a:t>nItem</a:t>
            </a:r>
            <a:r>
              <a:rPr lang="zh-CN" altLang="en-US" b="0" i="0" u="none" strike="noStrike" baseline="0" dirty="0" smtClean="0">
                <a:latin typeface="Times New Roman"/>
                <a:ea typeface="华文新魏"/>
              </a:rPr>
              <a:t>：需要被修改属性的列表项的索引。</a:t>
            </a:r>
          </a:p>
          <a:p>
            <a:pPr marR="0" lvl="0" rtl="0"/>
            <a:r>
              <a:rPr lang="en-US" altLang="zh-CN" b="0" i="0" u="none" strike="noStrike" baseline="0" dirty="0" err="1" smtClean="0">
                <a:latin typeface="Times New Roman"/>
                <a:ea typeface="华文新魏"/>
              </a:rPr>
              <a:t>lParam</a:t>
            </a:r>
            <a:r>
              <a:rPr lang="zh-CN" altLang="en-US" b="0" i="0" u="none" strike="noStrike" baseline="0" dirty="0" smtClean="0">
                <a:latin typeface="Times New Roman"/>
                <a:ea typeface="华文新魏"/>
              </a:rPr>
              <a:t>：一个</a:t>
            </a:r>
            <a:r>
              <a:rPr lang="en-US" altLang="zh-CN" b="0" i="0" u="none" strike="noStrike" baseline="0" dirty="0" smtClean="0">
                <a:latin typeface="Times New Roman"/>
                <a:ea typeface="华文新魏"/>
              </a:rPr>
              <a:t>32</a:t>
            </a:r>
            <a:r>
              <a:rPr lang="zh-CN" altLang="en-US" b="0" i="0" u="none" strike="noStrike" baseline="0" dirty="0" smtClean="0">
                <a:latin typeface="Times New Roman"/>
                <a:ea typeface="华文新魏"/>
              </a:rPr>
              <a:t>位应用程序为列表项指定的值，同样我们没有用到。</a:t>
            </a:r>
          </a:p>
        </p:txBody>
      </p:sp>
    </p:spTree>
    <p:extLst>
      <p:ext uri="{BB962C8B-B14F-4D97-AF65-F5344CB8AC3E}">
        <p14:creationId xmlns:p14="http://schemas.microsoft.com/office/powerpoint/2010/main" val="234326285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4</a:t>
            </a:r>
            <a:r>
              <a:rPr lang="zh-CN" altLang="en-US" b="0" i="0" u="none" strike="noStrike" baseline="0" smtClean="0">
                <a:latin typeface="Times New Roman"/>
                <a:ea typeface="华文新魏"/>
              </a:rPr>
              <a:t>）那么我们如何在收件箱窗体显示的时候同时显示邮件呢？很简单，只要在窗体被初始化的时候调用</a:t>
            </a:r>
            <a:r>
              <a:rPr lang="en-US" altLang="zh-CN" b="0" i="0" u="none" strike="noStrike" baseline="0" smtClean="0">
                <a:latin typeface="Times New Roman"/>
                <a:ea typeface="华文新魏"/>
              </a:rPr>
              <a:t>getMail()</a:t>
            </a:r>
            <a:r>
              <a:rPr lang="zh-CN" altLang="en-US" b="0" i="0" u="none" strike="noStrike" baseline="0" smtClean="0">
                <a:latin typeface="Times New Roman"/>
                <a:ea typeface="华文新魏"/>
              </a:rPr>
              <a:t>就可以了，如下：</a:t>
            </a:r>
          </a:p>
          <a:p>
            <a:pPr marR="0" lvl="0" rtl="0"/>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95880227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5.</a:t>
            </a:r>
            <a:r>
              <a:rPr lang="zh-CN" altLang="en-US" b="0" i="0" u="none" strike="noStrike" kern="1800" baseline="0" smtClean="0">
                <a:latin typeface="Times New Roman"/>
                <a:ea typeface="楷体"/>
              </a:rPr>
              <a:t>显示邮件内容的函数</a:t>
            </a:r>
          </a:p>
        </p:txBody>
      </p:sp>
      <p:sp>
        <p:nvSpPr>
          <p:cNvPr id="3" name="文本占位符 2"/>
          <p:cNvSpPr>
            <a:spLocks noGrp="1"/>
          </p:cNvSpPr>
          <p:nvPr>
            <p:ph type="body" idx="1"/>
          </p:nvPr>
        </p:nvSpPr>
        <p:spPr/>
        <p:txBody>
          <a:bodyPr/>
          <a:lstStyle/>
          <a:p>
            <a:pPr marR="0" lvl="0" rtl="0"/>
            <a:r>
              <a:rPr lang="zh-CN" altLang="en-US" b="0" i="0" u="none" strike="noStrike" baseline="0" dirty="0" smtClean="0">
                <a:latin typeface="Times New Roman"/>
                <a:ea typeface="华文新魏"/>
              </a:rPr>
              <a:t>邮箱中的所有邮件都会被列在表中，当用户单击列表中的邮件时，邮件内容会显示在“收件箱”窗体下的文本框中。那么，现在来添加列表被单击的消息响应函数，如图</a:t>
            </a:r>
            <a:r>
              <a:rPr lang="en-US" altLang="zh-CN" b="0" i="0" u="none" strike="noStrike" baseline="0" dirty="0" smtClean="0">
                <a:latin typeface="Times New Roman"/>
                <a:ea typeface="华文新魏"/>
              </a:rPr>
              <a:t>9.40</a:t>
            </a:r>
            <a:r>
              <a:rPr lang="zh-CN" altLang="en-US" b="0" i="0" u="none" strike="noStrike" baseline="0" dirty="0" smtClean="0">
                <a:latin typeface="Times New Roman"/>
                <a:ea typeface="华文新魏"/>
              </a:rPr>
              <a:t>所示。</a:t>
            </a:r>
          </a:p>
        </p:txBody>
      </p:sp>
    </p:spTree>
    <p:extLst>
      <p:ext uri="{BB962C8B-B14F-4D97-AF65-F5344CB8AC3E}">
        <p14:creationId xmlns:p14="http://schemas.microsoft.com/office/powerpoint/2010/main" val="124907943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9.40</a:t>
            </a:r>
            <a:r>
              <a:rPr lang="zh-CN" altLang="en-US" b="0" i="0" u="none" strike="noStrike" kern="1800" baseline="0" smtClean="0">
                <a:latin typeface="Times New Roman"/>
                <a:ea typeface="楷体"/>
              </a:rPr>
              <a:t>  添加列表被单击事件的处理函数</a:t>
            </a:r>
          </a:p>
        </p:txBody>
      </p:sp>
      <p:pic>
        <p:nvPicPr>
          <p:cNvPr id="40962" name="Picture 2" descr="SNAGHTML157ccc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560" y="1412720"/>
            <a:ext cx="6264870" cy="4148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18452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文本占位符 3"/>
          <p:cNvSpPr>
            <a:spLocks noGrp="1"/>
          </p:cNvSpPr>
          <p:nvPr>
            <p:ph type="body" idx="1"/>
          </p:nvPr>
        </p:nvSpPr>
        <p:spPr/>
        <p:txBody>
          <a:bodyPr>
            <a:normAutofit fontScale="92500"/>
          </a:bodyPr>
          <a:lstStyle/>
          <a:p>
            <a:pPr lvl="0"/>
            <a:r>
              <a:rPr lang="zh-CN" altLang="en-US" dirty="0">
                <a:latin typeface="Times New Roman"/>
                <a:ea typeface="华文新魏"/>
              </a:rPr>
              <a:t>在事件处理函数</a:t>
            </a:r>
            <a:r>
              <a:rPr lang="en-US" altLang="zh-CN" dirty="0" err="1">
                <a:latin typeface="Times New Roman"/>
                <a:ea typeface="华文新魏"/>
              </a:rPr>
              <a:t>OnClickList1</a:t>
            </a:r>
            <a:r>
              <a:rPr lang="en-US" altLang="zh-CN" dirty="0">
                <a:latin typeface="Times New Roman"/>
                <a:ea typeface="华文新魏"/>
              </a:rPr>
              <a:t>()</a:t>
            </a:r>
            <a:r>
              <a:rPr lang="zh-CN" altLang="en-US" dirty="0">
                <a:latin typeface="Times New Roman"/>
                <a:ea typeface="华文新魏"/>
              </a:rPr>
              <a:t>中添加代码，如下：</a:t>
            </a:r>
          </a:p>
          <a:p>
            <a:pPr lvl="0"/>
            <a:endParaRPr lang="zh-CN" altLang="en-US" dirty="0">
              <a:latin typeface="Times New Roman"/>
              <a:ea typeface="华文新魏"/>
            </a:endParaRPr>
          </a:p>
          <a:p>
            <a:pPr lvl="0"/>
            <a:r>
              <a:rPr lang="zh-CN" altLang="en-US" dirty="0">
                <a:latin typeface="Times New Roman"/>
                <a:ea typeface="华文新魏"/>
              </a:rPr>
              <a:t>函数</a:t>
            </a:r>
            <a:r>
              <a:rPr lang="en-US" altLang="zh-CN" dirty="0" err="1">
                <a:latin typeface="Times New Roman"/>
                <a:ea typeface="华文新魏"/>
              </a:rPr>
              <a:t>OnClickList1</a:t>
            </a:r>
            <a:r>
              <a:rPr lang="en-US" altLang="zh-CN" dirty="0">
                <a:latin typeface="Times New Roman"/>
                <a:ea typeface="华文新魏"/>
              </a:rPr>
              <a:t>()</a:t>
            </a:r>
            <a:r>
              <a:rPr lang="zh-CN" altLang="en-US" dirty="0">
                <a:latin typeface="Times New Roman"/>
                <a:ea typeface="华文新魏"/>
              </a:rPr>
              <a:t>所做的工作就是：定位到用户选择的项，将信件内容赋值到文本框变量中，然后调用类</a:t>
            </a:r>
            <a:r>
              <a:rPr lang="en-US" altLang="zh-CN" dirty="0" err="1">
                <a:latin typeface="Times New Roman"/>
                <a:ea typeface="华文新魏"/>
              </a:rPr>
              <a:t>CWnd</a:t>
            </a:r>
            <a:r>
              <a:rPr lang="zh-CN" altLang="en-US" dirty="0">
                <a:latin typeface="Times New Roman"/>
                <a:ea typeface="华文新魏"/>
              </a:rPr>
              <a:t>的成员函数</a:t>
            </a:r>
            <a:r>
              <a:rPr lang="en-US" altLang="zh-CN" dirty="0" err="1">
                <a:latin typeface="Times New Roman"/>
                <a:ea typeface="华文新魏"/>
              </a:rPr>
              <a:t>UpdateData</a:t>
            </a:r>
            <a:r>
              <a:rPr lang="en-US" altLang="zh-CN" dirty="0">
                <a:latin typeface="Times New Roman"/>
                <a:ea typeface="华文新魏"/>
              </a:rPr>
              <a:t>()</a:t>
            </a:r>
            <a:r>
              <a:rPr lang="zh-CN" altLang="en-US" dirty="0">
                <a:latin typeface="Times New Roman"/>
                <a:ea typeface="华文新魏"/>
              </a:rPr>
              <a:t>将文本内容显示出来。</a:t>
            </a:r>
          </a:p>
          <a:p>
            <a:pPr lvl="0"/>
            <a:r>
              <a:rPr lang="zh-CN" altLang="en-US" dirty="0">
                <a:latin typeface="Times New Roman"/>
                <a:ea typeface="华文新魏"/>
              </a:rPr>
              <a:t>类</a:t>
            </a:r>
            <a:r>
              <a:rPr lang="en-US" altLang="zh-CN" dirty="0" err="1">
                <a:latin typeface="Times New Roman"/>
                <a:ea typeface="华文新魏"/>
              </a:rPr>
              <a:t>CListCtrl</a:t>
            </a:r>
            <a:r>
              <a:rPr lang="zh-CN" altLang="en-US" dirty="0">
                <a:latin typeface="Times New Roman"/>
                <a:ea typeface="华文新魏"/>
              </a:rPr>
              <a:t>的成员函数</a:t>
            </a:r>
            <a:r>
              <a:rPr lang="en-US" altLang="zh-CN" dirty="0" err="1">
                <a:latin typeface="Times New Roman"/>
                <a:ea typeface="华文新魏"/>
              </a:rPr>
              <a:t>GetFirstSelectedItemPosition</a:t>
            </a:r>
            <a:r>
              <a:rPr lang="en-US" altLang="zh-CN" dirty="0">
                <a:latin typeface="Times New Roman"/>
                <a:ea typeface="华文新魏"/>
              </a:rPr>
              <a:t>()</a:t>
            </a:r>
            <a:r>
              <a:rPr lang="zh-CN" altLang="en-US" dirty="0">
                <a:latin typeface="Times New Roman"/>
                <a:ea typeface="华文新魏"/>
              </a:rPr>
              <a:t>，用来获取用户单击列表项的位置。成员函数</a:t>
            </a:r>
            <a:r>
              <a:rPr lang="en-US" altLang="zh-CN" dirty="0" err="1">
                <a:latin typeface="Times New Roman"/>
                <a:ea typeface="华文新魏"/>
              </a:rPr>
              <a:t>GetNextSelectedItem</a:t>
            </a:r>
            <a:r>
              <a:rPr lang="en-US" altLang="zh-CN" dirty="0">
                <a:latin typeface="Times New Roman"/>
                <a:ea typeface="华文新魏"/>
              </a:rPr>
              <a:t>()</a:t>
            </a:r>
            <a:r>
              <a:rPr lang="zh-CN" altLang="en-US" dirty="0">
                <a:latin typeface="Times New Roman"/>
                <a:ea typeface="华文新魏"/>
              </a:rPr>
              <a:t>，用来获取指定位置的列表项。</a:t>
            </a:r>
          </a:p>
          <a:p>
            <a:pPr lvl="0"/>
            <a:r>
              <a:rPr lang="zh-CN" altLang="en-US" dirty="0">
                <a:latin typeface="Times New Roman"/>
                <a:ea typeface="华文新魏"/>
              </a:rPr>
              <a:t>邮件内容依据索引都被保存在了</a:t>
            </a:r>
            <a:r>
              <a:rPr lang="en-US" altLang="zh-CN" dirty="0" err="1">
                <a:latin typeface="Times New Roman"/>
                <a:ea typeface="华文新魏"/>
              </a:rPr>
              <a:t>CStringArray</a:t>
            </a:r>
            <a:r>
              <a:rPr lang="zh-CN" altLang="en-US" dirty="0">
                <a:latin typeface="Times New Roman"/>
                <a:ea typeface="华文新魏"/>
              </a:rPr>
              <a:t>类型的字符串数组中了，索引可以根据索引号找到相应邮件的内容。</a:t>
            </a:r>
          </a:p>
          <a:p>
            <a:endParaRPr lang="zh-CN" altLang="en-US" dirty="0"/>
          </a:p>
        </p:txBody>
      </p:sp>
    </p:spTree>
    <p:extLst>
      <p:ext uri="{BB962C8B-B14F-4D97-AF65-F5344CB8AC3E}">
        <p14:creationId xmlns:p14="http://schemas.microsoft.com/office/powerpoint/2010/main" val="384802648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6.</a:t>
            </a:r>
            <a:r>
              <a:rPr lang="zh-CN" altLang="en-US" b="0" i="0" u="none" strike="noStrike" kern="1800" baseline="0" smtClean="0">
                <a:latin typeface="Times New Roman"/>
                <a:ea typeface="楷体"/>
              </a:rPr>
              <a:t>清空、刷新邮箱</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“清空邮箱”按钮并不是要真的将服务器邮箱里的所有邮件都清除，按钮的响应函数编写如下：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可以看出，函数只是清空了所有的列表项和文本框的内容而已。那么再来添加“刷新邮箱”按钮的响应函数，编写如下：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响应函数的代码只是比“刷新邮箱”多了一行，即调用了函数</a:t>
            </a:r>
            <a:r>
              <a:rPr lang="en-US" altLang="zh-CN" b="0" i="0" u="none" strike="noStrike" baseline="0" smtClean="0">
                <a:latin typeface="Times New Roman"/>
                <a:ea typeface="华文新魏"/>
              </a:rPr>
              <a:t>getMail()</a:t>
            </a:r>
            <a:r>
              <a:rPr lang="zh-CN" altLang="en-US" b="0" i="0" u="none" strike="noStrike" baseline="0" smtClean="0">
                <a:latin typeface="Times New Roman"/>
                <a:ea typeface="华文新魏"/>
              </a:rPr>
              <a:t>，重新获取了一次邮箱中的所有邮件，这个功能适用于收到新邮件的时候。</a:t>
            </a:r>
          </a:p>
        </p:txBody>
      </p:sp>
    </p:spTree>
    <p:extLst>
      <p:ext uri="{BB962C8B-B14F-4D97-AF65-F5344CB8AC3E}">
        <p14:creationId xmlns:p14="http://schemas.microsoft.com/office/powerpoint/2010/main" val="236752557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9.4.4  </a:t>
            </a:r>
            <a:r>
              <a:rPr lang="zh-CN" altLang="en-US" b="0" i="0" u="none" strike="noStrike" kern="1800" baseline="0" smtClean="0">
                <a:latin typeface="Times New Roman"/>
                <a:ea typeface="楷体"/>
              </a:rPr>
              <a:t>发件箱窗体</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为工程插入对话框资源，并修改</a:t>
            </a:r>
            <a:r>
              <a:rPr lang="en-US" altLang="zh-CN" b="0" i="0" u="none" strike="noStrike" baseline="0" smtClean="0">
                <a:latin typeface="Times New Roman"/>
                <a:ea typeface="华文新魏"/>
              </a:rPr>
              <a:t>ID</a:t>
            </a:r>
            <a:r>
              <a:rPr lang="zh-CN" altLang="en-US" b="0" i="0" u="none" strike="noStrike" baseline="0" smtClean="0">
                <a:latin typeface="Times New Roman"/>
                <a:ea typeface="华文新魏"/>
              </a:rPr>
              <a:t>为</a:t>
            </a:r>
            <a:r>
              <a:rPr lang="en-US" altLang="zh-CN" b="0" i="0" u="none" strike="noStrike" baseline="0" smtClean="0">
                <a:latin typeface="Times New Roman"/>
                <a:ea typeface="华文新魏"/>
              </a:rPr>
              <a:t>IDD_SEND</a:t>
            </a:r>
            <a:r>
              <a:rPr lang="zh-CN" altLang="en-US" b="0" i="0" u="none" strike="noStrike" baseline="0" smtClean="0">
                <a:latin typeface="Times New Roman"/>
                <a:ea typeface="华文新魏"/>
              </a:rPr>
              <a:t>，为对话框创建类</a:t>
            </a:r>
            <a:r>
              <a:rPr lang="en-US" altLang="zh-CN" b="0" i="0" u="none" strike="noStrike" baseline="0" smtClean="0">
                <a:latin typeface="Times New Roman"/>
                <a:ea typeface="华文新魏"/>
              </a:rPr>
              <a:t>CSendDlg</a:t>
            </a:r>
            <a:r>
              <a:rPr lang="zh-CN" altLang="en-US" b="0" i="0" u="none" strike="noStrike" baseline="0" smtClean="0">
                <a:latin typeface="Times New Roman"/>
                <a:ea typeface="华文新魏"/>
              </a:rPr>
              <a:t>。在类</a:t>
            </a:r>
            <a:r>
              <a:rPr lang="en-US" altLang="zh-CN" b="0" i="0" u="none" strike="noStrike" baseline="0" smtClean="0">
                <a:latin typeface="Times New Roman"/>
                <a:ea typeface="华文新魏"/>
              </a:rPr>
              <a:t>CSendDlg</a:t>
            </a:r>
            <a:r>
              <a:rPr lang="zh-CN" altLang="en-US" b="0" i="0" u="none" strike="noStrike" baseline="0" smtClean="0">
                <a:latin typeface="Times New Roman"/>
                <a:ea typeface="华文新魏"/>
              </a:rPr>
              <a:t>的头文件中添加文件包含命令，如下：</a:t>
            </a:r>
          </a:p>
          <a:p>
            <a:pPr marR="0" lvl="0" rtl="0"/>
            <a:r>
              <a:rPr lang="en-US" altLang="zh-CN" b="0" i="0" u="none" strike="noStrike" baseline="0" smtClean="0">
                <a:latin typeface="Times New Roman"/>
                <a:ea typeface="华文新魏"/>
              </a:rPr>
              <a:t>#include "BitButtonNL.h"</a:t>
            </a:r>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81940198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窗体和界面图片设计</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“发件箱”对话框的设计如图</a:t>
            </a:r>
            <a:r>
              <a:rPr lang="en-US" altLang="zh-CN" b="0" i="0" u="none" strike="noStrike" baseline="0" smtClean="0">
                <a:latin typeface="Times New Roman"/>
                <a:ea typeface="华文新魏"/>
              </a:rPr>
              <a:t>9.41</a:t>
            </a:r>
            <a:r>
              <a:rPr lang="zh-CN" altLang="en-US" b="0" i="0" u="none" strike="noStrike" baseline="0" smtClean="0">
                <a:latin typeface="Times New Roman"/>
                <a:ea typeface="华文新魏"/>
              </a:rPr>
              <a:t>所示，图示还包括了一些关键控件的</a:t>
            </a:r>
            <a:r>
              <a:rPr lang="en-US" altLang="zh-CN" b="0" i="0" u="none" strike="noStrike" baseline="0" smtClean="0">
                <a:latin typeface="Times New Roman"/>
                <a:ea typeface="华文新魏"/>
              </a:rPr>
              <a:t>ID</a:t>
            </a:r>
            <a:r>
              <a:rPr lang="zh-CN" altLang="en-US" b="0" i="0" u="none" strike="noStrike" baseline="0" smtClean="0">
                <a:latin typeface="Times New Roman"/>
                <a:ea typeface="华文新魏"/>
              </a:rPr>
              <a:t>号。</a:t>
            </a:r>
          </a:p>
        </p:txBody>
      </p:sp>
    </p:spTree>
    <p:extLst>
      <p:ext uri="{BB962C8B-B14F-4D97-AF65-F5344CB8AC3E}">
        <p14:creationId xmlns:p14="http://schemas.microsoft.com/office/powerpoint/2010/main" val="158618185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9.41</a:t>
            </a:r>
            <a:r>
              <a:rPr lang="zh-CN" altLang="en-US" b="0" i="0" u="none" strike="noStrike" kern="1800" baseline="0" smtClean="0">
                <a:latin typeface="Times New Roman"/>
                <a:ea typeface="楷体"/>
              </a:rPr>
              <a:t>  “发件箱”对话框设计</a:t>
            </a:r>
          </a:p>
        </p:txBody>
      </p:sp>
      <p:sp>
        <p:nvSpPr>
          <p:cNvPr id="3" name="文本占位符 2"/>
          <p:cNvSpPr>
            <a:spLocks noGrp="1"/>
          </p:cNvSpPr>
          <p:nvPr>
            <p:ph type="body" idx="1"/>
          </p:nvPr>
        </p:nvSpPr>
        <p:spPr>
          <a:xfrm>
            <a:off x="251520" y="4941210"/>
            <a:ext cx="8579296" cy="1584134"/>
          </a:xfrm>
        </p:spPr>
        <p:txBody>
          <a:bodyPr/>
          <a:lstStyle/>
          <a:p>
            <a:pPr marR="0" lvl="0" rtl="0"/>
            <a:r>
              <a:rPr lang="en-US" altLang="zh-CN" b="0" i="0" u="none" strike="noStrike" baseline="0" dirty="0" err="1" smtClean="0">
                <a:latin typeface="Times New Roman"/>
                <a:ea typeface="华文新魏"/>
              </a:rPr>
              <a:t>IDC_CONTEXT</a:t>
            </a:r>
            <a:r>
              <a:rPr lang="zh-CN" altLang="en-US" b="0" i="0" u="none" strike="noStrike" baseline="0" dirty="0" smtClean="0">
                <a:latin typeface="Times New Roman"/>
                <a:ea typeface="华文新魏"/>
              </a:rPr>
              <a:t>编辑框控件的</a:t>
            </a:r>
            <a:r>
              <a:rPr lang="en-US" altLang="zh-CN" b="0" i="0" u="none" strike="noStrike" baseline="0" dirty="0" smtClean="0">
                <a:latin typeface="Times New Roman"/>
                <a:ea typeface="华文新魏"/>
              </a:rPr>
              <a:t>styles</a:t>
            </a:r>
            <a:r>
              <a:rPr lang="zh-CN" altLang="en-US" b="0" i="0" u="none" strike="noStrike" baseline="0" dirty="0" smtClean="0">
                <a:latin typeface="Times New Roman"/>
                <a:ea typeface="华文新魏"/>
              </a:rPr>
              <a:t>还设置了</a:t>
            </a:r>
            <a:r>
              <a:rPr lang="en-US" altLang="zh-CN" b="0" i="0" u="none" strike="noStrike" baseline="0" dirty="0" smtClean="0">
                <a:latin typeface="Times New Roman"/>
                <a:ea typeface="华文新魏"/>
              </a:rPr>
              <a:t>Multiline</a:t>
            </a:r>
            <a:r>
              <a:rPr lang="zh-CN" altLang="en-US" b="0" i="0" u="none" strike="noStrike" baseline="0" dirty="0" smtClean="0">
                <a:latin typeface="Times New Roman"/>
                <a:ea typeface="华文新魏"/>
              </a:rPr>
              <a:t>属性，方便用到编辑多行文本，如图</a:t>
            </a:r>
            <a:r>
              <a:rPr lang="en-US" altLang="zh-CN" b="0" i="0" u="none" strike="noStrike" baseline="0" dirty="0" smtClean="0">
                <a:latin typeface="Times New Roman"/>
                <a:ea typeface="华文新魏"/>
              </a:rPr>
              <a:t>9.42</a:t>
            </a:r>
            <a:r>
              <a:rPr lang="zh-CN" altLang="en-US" b="0" i="0" u="none" strike="noStrike" baseline="0" dirty="0" smtClean="0">
                <a:latin typeface="Times New Roman"/>
                <a:ea typeface="华文新魏"/>
              </a:rPr>
              <a:t>所示。</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833565431"/>
              </p:ext>
            </p:extLst>
          </p:nvPr>
        </p:nvGraphicFramePr>
        <p:xfrm>
          <a:off x="1403560" y="1412719"/>
          <a:ext cx="6264870" cy="3554715"/>
        </p:xfrm>
        <a:graphic>
          <a:graphicData uri="http://schemas.openxmlformats.org/presentationml/2006/ole">
            <mc:AlternateContent xmlns:mc="http://schemas.openxmlformats.org/markup-compatibility/2006">
              <mc:Choice xmlns:v="urn:schemas-microsoft-com:vml" Requires="v">
                <p:oleObj spid="_x0000_s41989" name="Visio" r:id="rId3" imgW="9443675" imgH="5361832" progId="Visio.Drawing.11">
                  <p:embed/>
                </p:oleObj>
              </mc:Choice>
              <mc:Fallback>
                <p:oleObj name="Visio" r:id="rId3" imgW="9443675" imgH="536183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560" y="1412719"/>
                        <a:ext cx="6264870" cy="3554715"/>
                      </a:xfrm>
                      <a:prstGeom prst="rect">
                        <a:avLst/>
                      </a:prstGeom>
                      <a:noFill/>
                    </p:spPr>
                  </p:pic>
                </p:oleObj>
              </mc:Fallback>
            </mc:AlternateContent>
          </a:graphicData>
        </a:graphic>
      </p:graphicFrame>
    </p:spTree>
    <p:extLst>
      <p:ext uri="{BB962C8B-B14F-4D97-AF65-F5344CB8AC3E}">
        <p14:creationId xmlns:p14="http://schemas.microsoft.com/office/powerpoint/2010/main" val="257610819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9.42</a:t>
            </a:r>
            <a:r>
              <a:rPr lang="zh-CN" altLang="en-US" b="0" i="0" u="none" strike="noStrike" kern="1800" baseline="0" smtClean="0">
                <a:latin typeface="Times New Roman"/>
                <a:ea typeface="楷体"/>
              </a:rPr>
              <a:t>  编辑框样式设置</a:t>
            </a:r>
          </a:p>
        </p:txBody>
      </p:sp>
      <p:sp>
        <p:nvSpPr>
          <p:cNvPr id="3" name="文本占位符 2"/>
          <p:cNvSpPr>
            <a:spLocks noGrp="1"/>
          </p:cNvSpPr>
          <p:nvPr>
            <p:ph type="body" idx="1"/>
          </p:nvPr>
        </p:nvSpPr>
        <p:spPr>
          <a:xfrm>
            <a:off x="251520" y="3933070"/>
            <a:ext cx="8579296" cy="2592274"/>
          </a:xfrm>
        </p:spPr>
        <p:txBody>
          <a:bodyPr/>
          <a:lstStyle/>
          <a:p>
            <a:pPr marR="0" lvl="0" rtl="0"/>
            <a:r>
              <a:rPr lang="zh-CN" altLang="en-US" b="0" i="0" u="none" strike="noStrike" baseline="0" dirty="0" smtClean="0">
                <a:latin typeface="Times New Roman"/>
                <a:ea typeface="华文新魏"/>
              </a:rPr>
              <a:t>用“画图”工具绘制图</a:t>
            </a:r>
            <a:r>
              <a:rPr lang="en-US" altLang="zh-CN" b="0" i="0" u="none" strike="noStrike" baseline="0" dirty="0" smtClean="0">
                <a:latin typeface="Times New Roman"/>
                <a:ea typeface="华文新魏"/>
              </a:rPr>
              <a:t>9.43</a:t>
            </a:r>
            <a:r>
              <a:rPr lang="zh-CN" altLang="en-US" b="0" i="0" u="none" strike="noStrike" baseline="0" dirty="0" smtClean="0">
                <a:latin typeface="Times New Roman"/>
                <a:ea typeface="华文新魏"/>
              </a:rPr>
              <a:t>所示背景。</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881027400"/>
              </p:ext>
            </p:extLst>
          </p:nvPr>
        </p:nvGraphicFramePr>
        <p:xfrm>
          <a:off x="1980801" y="1628750"/>
          <a:ext cx="5111549" cy="1944270"/>
        </p:xfrm>
        <a:graphic>
          <a:graphicData uri="http://schemas.openxmlformats.org/presentationml/2006/ole">
            <mc:AlternateContent xmlns:mc="http://schemas.openxmlformats.org/markup-compatibility/2006">
              <mc:Choice xmlns:v="urn:schemas-microsoft-com:vml" Requires="v">
                <p:oleObj spid="_x0000_s43013" name="Visio" r:id="rId3" imgW="5171350" imgH="1971472" progId="Visio.Drawing.11">
                  <p:embed/>
                </p:oleObj>
              </mc:Choice>
              <mc:Fallback>
                <p:oleObj name="Visio" r:id="rId3" imgW="5171350" imgH="197147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0801" y="1628750"/>
                        <a:ext cx="5111549" cy="1944270"/>
                      </a:xfrm>
                      <a:prstGeom prst="rect">
                        <a:avLst/>
                      </a:prstGeom>
                      <a:noFill/>
                    </p:spPr>
                  </p:pic>
                </p:oleObj>
              </mc:Fallback>
            </mc:AlternateContent>
          </a:graphicData>
        </a:graphic>
      </p:graphicFrame>
    </p:spTree>
    <p:extLst>
      <p:ext uri="{BB962C8B-B14F-4D97-AF65-F5344CB8AC3E}">
        <p14:creationId xmlns:p14="http://schemas.microsoft.com/office/powerpoint/2010/main" val="1066271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9.6</a:t>
            </a:r>
            <a:r>
              <a:rPr lang="zh-CN" altLang="en-US" b="0" i="0" u="none" strike="noStrike" kern="1800" baseline="0" smtClean="0">
                <a:latin typeface="Times New Roman"/>
                <a:ea typeface="楷体"/>
              </a:rPr>
              <a:t>  发送邮件内容填写</a:t>
            </a:r>
          </a:p>
        </p:txBody>
      </p:sp>
      <p:sp>
        <p:nvSpPr>
          <p:cNvPr id="3" name="文本占位符 2"/>
          <p:cNvSpPr>
            <a:spLocks noGrp="1"/>
          </p:cNvSpPr>
          <p:nvPr>
            <p:ph type="body" idx="1"/>
          </p:nvPr>
        </p:nvSpPr>
        <p:spPr>
          <a:xfrm>
            <a:off x="251520" y="5589270"/>
            <a:ext cx="8579296" cy="936073"/>
          </a:xfrm>
        </p:spPr>
        <p:txBody>
          <a:bodyPr/>
          <a:lstStyle/>
          <a:p>
            <a:pPr marR="0" lvl="0" rtl="0"/>
            <a:r>
              <a:rPr lang="zh-CN" altLang="en-US" b="0" i="0" u="none" strike="noStrike" baseline="0" dirty="0" smtClean="0">
                <a:latin typeface="Times New Roman"/>
                <a:ea typeface="华文新魏"/>
              </a:rPr>
              <a:t>添加的附件是一副图片，如图</a:t>
            </a:r>
            <a:r>
              <a:rPr lang="en-US" altLang="zh-CN" b="0" i="0" u="none" strike="noStrike" baseline="0" dirty="0" smtClean="0">
                <a:latin typeface="Times New Roman"/>
                <a:ea typeface="华文新魏"/>
              </a:rPr>
              <a:t>9.7</a:t>
            </a:r>
            <a:r>
              <a:rPr lang="zh-CN" altLang="en-US" b="0" i="0" u="none" strike="noStrike" baseline="0" dirty="0" smtClean="0">
                <a:latin typeface="Times New Roman"/>
                <a:ea typeface="华文新魏"/>
              </a:rPr>
              <a:t>所示。</a:t>
            </a:r>
            <a:endParaRPr lang="zh-CN" altLang="en-US" b="0" i="0" u="none" strike="noStrike" baseline="0" dirty="0" smtClean="0">
              <a:solidFill>
                <a:srgbClr val="FF0000"/>
              </a:solidFill>
              <a:latin typeface="Times New Roman"/>
              <a:ea typeface="华文新魏"/>
            </a:endParaRPr>
          </a:p>
        </p:txBody>
      </p:sp>
      <p:pic>
        <p:nvPicPr>
          <p:cNvPr id="6146" name="Picture 2" descr="SNAGHTML638cd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03" y="1484757"/>
            <a:ext cx="4752594" cy="4011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005205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9.43  “</a:t>
            </a:r>
            <a:r>
              <a:rPr lang="zh-CN" altLang="en-US" b="0" i="0" u="none" strike="noStrike" kern="1800" baseline="0" smtClean="0">
                <a:latin typeface="Times New Roman"/>
                <a:ea typeface="楷体"/>
              </a:rPr>
              <a:t>发件箱”对话框背景图</a:t>
            </a:r>
          </a:p>
        </p:txBody>
      </p:sp>
      <p:sp>
        <p:nvSpPr>
          <p:cNvPr id="3" name="文本占位符 2"/>
          <p:cNvSpPr>
            <a:spLocks noGrp="1"/>
          </p:cNvSpPr>
          <p:nvPr>
            <p:ph type="body" idx="1"/>
          </p:nvPr>
        </p:nvSpPr>
        <p:spPr>
          <a:xfrm>
            <a:off x="251520" y="4869200"/>
            <a:ext cx="8579296" cy="1656144"/>
          </a:xfrm>
        </p:spPr>
        <p:txBody>
          <a:bodyPr/>
          <a:lstStyle/>
          <a:p>
            <a:pPr marR="0" lvl="0" rtl="0"/>
            <a:r>
              <a:rPr lang="zh-CN" altLang="en-US" b="0" i="0" u="none" strike="noStrike" baseline="0" dirty="0" smtClean="0">
                <a:latin typeface="Times New Roman"/>
                <a:ea typeface="华文新魏"/>
              </a:rPr>
              <a:t>将位图导入工程，并修改</a:t>
            </a:r>
            <a:r>
              <a:rPr lang="en-US" altLang="zh-CN" b="0" i="0" u="none" strike="noStrike" baseline="0" dirty="0" smtClean="0">
                <a:latin typeface="Times New Roman"/>
                <a:ea typeface="华文新魏"/>
              </a:rPr>
              <a:t>ID</a:t>
            </a:r>
            <a:r>
              <a:rPr lang="zh-CN" altLang="en-US" b="0" i="0" u="none" strike="noStrike" baseline="0" dirty="0" smtClean="0">
                <a:latin typeface="Times New Roman"/>
                <a:ea typeface="华文新魏"/>
              </a:rPr>
              <a:t>为</a:t>
            </a:r>
            <a:r>
              <a:rPr lang="en-US" altLang="zh-CN" b="0" i="0" u="none" strike="noStrike" baseline="0" dirty="0" err="1" smtClean="0">
                <a:latin typeface="Times New Roman"/>
                <a:ea typeface="华文新魏"/>
              </a:rPr>
              <a:t>IDB_SENDBACK</a:t>
            </a:r>
            <a:r>
              <a:rPr lang="zh-CN" altLang="en-US" b="0" i="0" u="none" strike="noStrike" baseline="0" dirty="0" smtClean="0">
                <a:latin typeface="Times New Roman"/>
                <a:ea typeface="华文新魏"/>
              </a:rPr>
              <a:t>。</a:t>
            </a:r>
          </a:p>
        </p:txBody>
      </p:sp>
      <p:pic>
        <p:nvPicPr>
          <p:cNvPr id="4403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20" y="1412720"/>
            <a:ext cx="4032560" cy="333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675673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窗体美化</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用</a:t>
            </a:r>
            <a:r>
              <a:rPr lang="en-US" altLang="zh-CN" b="0" i="0" u="none" strike="noStrike" baseline="0" smtClean="0">
                <a:latin typeface="Times New Roman"/>
                <a:ea typeface="华文新魏"/>
              </a:rPr>
              <a:t>ClassWizard</a:t>
            </a:r>
            <a:r>
              <a:rPr lang="zh-CN" altLang="en-US" b="0" i="0" u="none" strike="noStrike" baseline="0" smtClean="0">
                <a:latin typeface="Times New Roman"/>
                <a:ea typeface="华文新魏"/>
              </a:rPr>
              <a:t>为控件创建关联变量，修改按钮变量的类型为</a:t>
            </a:r>
            <a:r>
              <a:rPr lang="en-US" altLang="zh-CN" b="0" i="0" u="none" strike="noStrike" baseline="0" smtClean="0">
                <a:latin typeface="Times New Roman"/>
                <a:ea typeface="华文新魏"/>
              </a:rPr>
              <a:t>CBitButtonNL</a:t>
            </a:r>
            <a:r>
              <a:rPr lang="zh-CN" altLang="en-US" b="0" i="0" u="none" strike="noStrike" baseline="0" smtClean="0">
                <a:latin typeface="Times New Roman"/>
                <a:ea typeface="华文新魏"/>
              </a:rPr>
              <a:t>，如图</a:t>
            </a:r>
            <a:r>
              <a:rPr lang="en-US" altLang="zh-CN" b="0" i="0" u="none" strike="noStrike" baseline="0" smtClean="0">
                <a:latin typeface="Times New Roman"/>
                <a:ea typeface="华文新魏"/>
              </a:rPr>
              <a:t>9.44</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314806803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9.44</a:t>
            </a:r>
            <a:r>
              <a:rPr lang="zh-CN" altLang="en-US" b="0" i="0" u="none" strike="noStrike" kern="1800" baseline="0" smtClean="0">
                <a:latin typeface="Times New Roman"/>
                <a:ea typeface="楷体"/>
              </a:rPr>
              <a:t>  控件创建的关联变量</a:t>
            </a:r>
          </a:p>
        </p:txBody>
      </p:sp>
      <p:pic>
        <p:nvPicPr>
          <p:cNvPr id="4505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550" y="1916790"/>
            <a:ext cx="6407247" cy="1512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104261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92500" lnSpcReduction="10000"/>
          </a:bodyPr>
          <a:lstStyle/>
          <a:p>
            <a:pPr marR="0" lvl="0" rtl="0"/>
            <a:r>
              <a:rPr lang="zh-CN" altLang="en-US" b="0" i="0" u="none" strike="noStrike" baseline="0" smtClean="0">
                <a:latin typeface="Times New Roman"/>
                <a:ea typeface="华文新魏"/>
              </a:rPr>
              <a:t>在为类</a:t>
            </a:r>
            <a:r>
              <a:rPr lang="en-US" altLang="zh-CN" b="0" i="0" u="none" strike="noStrike" baseline="0" smtClean="0">
                <a:latin typeface="Times New Roman"/>
                <a:ea typeface="华文新魏"/>
              </a:rPr>
              <a:t>CSendDlg</a:t>
            </a:r>
            <a:r>
              <a:rPr lang="zh-CN" altLang="en-US" b="0" i="0" u="none" strike="noStrike" baseline="0" smtClean="0">
                <a:latin typeface="Times New Roman"/>
                <a:ea typeface="华文新魏"/>
              </a:rPr>
              <a:t>添加保护成员变量，如下：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使用</a:t>
            </a:r>
            <a:r>
              <a:rPr lang="en-US" altLang="zh-CN" b="0" i="0" u="none" strike="noStrike" baseline="0" smtClean="0">
                <a:latin typeface="Times New Roman"/>
                <a:ea typeface="华文新魏"/>
              </a:rPr>
              <a:t>ClassWizard</a:t>
            </a:r>
            <a:r>
              <a:rPr lang="zh-CN" altLang="en-US" b="0" i="0" u="none" strike="noStrike" baseline="0" smtClean="0">
                <a:latin typeface="Times New Roman"/>
                <a:ea typeface="华文新魏"/>
              </a:rPr>
              <a:t>为类</a:t>
            </a:r>
            <a:r>
              <a:rPr lang="en-US" altLang="zh-CN" b="0" i="0" u="none" strike="noStrike" baseline="0" smtClean="0">
                <a:latin typeface="Times New Roman"/>
                <a:ea typeface="华文新魏"/>
              </a:rPr>
              <a:t>CSendDlg</a:t>
            </a:r>
            <a:r>
              <a:rPr lang="zh-CN" altLang="en-US" b="0" i="0" u="none" strike="noStrike" baseline="0" smtClean="0">
                <a:latin typeface="Times New Roman"/>
                <a:ea typeface="华文新魏"/>
              </a:rPr>
              <a:t>添加消息</a:t>
            </a:r>
            <a:r>
              <a:rPr lang="en-US" altLang="zh-CN" b="0" i="0" u="none" strike="noStrike" baseline="0" smtClean="0">
                <a:latin typeface="Times New Roman"/>
                <a:ea typeface="华文新魏"/>
              </a:rPr>
              <a:t>WM_INITDIALOG</a:t>
            </a:r>
            <a:r>
              <a:rPr lang="zh-CN" altLang="en-US" b="0" i="0" u="none" strike="noStrike" baseline="0" smtClean="0">
                <a:latin typeface="Times New Roman"/>
                <a:ea typeface="华文新魏"/>
              </a:rPr>
              <a:t>的响应函数</a:t>
            </a:r>
            <a:r>
              <a:rPr lang="en-US" altLang="zh-CN" b="0" i="0" u="none" strike="noStrike" baseline="0" smtClean="0">
                <a:latin typeface="Times New Roman"/>
                <a:ea typeface="华文新魏"/>
              </a:rPr>
              <a:t>OnInitDialog()</a:t>
            </a:r>
            <a:r>
              <a:rPr lang="zh-CN" altLang="en-US" b="0" i="0" u="none" strike="noStrike" baseline="0" smtClean="0">
                <a:latin typeface="Times New Roman"/>
                <a:ea typeface="华文新魏"/>
              </a:rPr>
              <a:t>。在函数</a:t>
            </a:r>
            <a:r>
              <a:rPr lang="en-US" altLang="zh-CN" b="0" i="0" u="none" strike="noStrike" baseline="0" smtClean="0">
                <a:latin typeface="Times New Roman"/>
                <a:ea typeface="华文新魏"/>
              </a:rPr>
              <a:t>OnInitDialog()</a:t>
            </a:r>
            <a:r>
              <a:rPr lang="zh-CN" altLang="en-US" b="0" i="0" u="none" strike="noStrike" baseline="0" smtClean="0">
                <a:latin typeface="Times New Roman"/>
                <a:ea typeface="华文新魏"/>
              </a:rPr>
              <a:t>中添加代码如下：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消息的处理函数</a:t>
            </a:r>
            <a:r>
              <a:rPr lang="en-US" altLang="zh-CN" b="0" i="0" u="none" strike="noStrike" baseline="0" smtClean="0">
                <a:latin typeface="Times New Roman"/>
                <a:ea typeface="华文新魏"/>
              </a:rPr>
              <a:t>OnInitDialog()</a:t>
            </a:r>
            <a:r>
              <a:rPr lang="zh-CN" altLang="en-US" b="0" i="0" u="none" strike="noStrike" baseline="0" smtClean="0">
                <a:latin typeface="Times New Roman"/>
                <a:ea typeface="华文新魏"/>
              </a:rPr>
              <a:t>为对话框设置了背景图像和对话框的标题。同样的方法添加对话框消息</a:t>
            </a:r>
            <a:r>
              <a:rPr lang="en-US" altLang="zh-CN" b="0" i="0" u="none" strike="noStrike" baseline="0" smtClean="0">
                <a:latin typeface="Times New Roman"/>
                <a:ea typeface="华文新魏"/>
              </a:rPr>
              <a:t>WM_CTLCOLOR</a:t>
            </a:r>
            <a:r>
              <a:rPr lang="zh-CN" altLang="en-US" b="0" i="0" u="none" strike="noStrike" baseline="0" smtClean="0">
                <a:latin typeface="Times New Roman"/>
                <a:ea typeface="华文新魏"/>
              </a:rPr>
              <a:t>的处理函数</a:t>
            </a:r>
            <a:r>
              <a:rPr lang="en-US" altLang="zh-CN" b="0" i="0" u="none" strike="noStrike" baseline="0" smtClean="0">
                <a:latin typeface="Times New Roman"/>
                <a:ea typeface="华文新魏"/>
              </a:rPr>
              <a:t>OnCtlColor()</a:t>
            </a:r>
            <a:r>
              <a:rPr lang="zh-CN" altLang="en-US" b="0" i="0" u="none" strike="noStrike" baseline="0" smtClean="0">
                <a:latin typeface="Times New Roman"/>
                <a:ea typeface="华文新魏"/>
              </a:rPr>
              <a:t>，添加代码如下：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运行程序就可以看到图像绘制到了对话框上。</a:t>
            </a:r>
          </a:p>
        </p:txBody>
      </p:sp>
    </p:spTree>
    <p:extLst>
      <p:ext uri="{BB962C8B-B14F-4D97-AF65-F5344CB8AC3E}">
        <p14:creationId xmlns:p14="http://schemas.microsoft.com/office/powerpoint/2010/main" val="342770486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3.</a:t>
            </a:r>
            <a:r>
              <a:rPr lang="zh-CN" altLang="en-US" b="0" i="0" u="none" strike="noStrike" kern="1800" baseline="0" smtClean="0">
                <a:latin typeface="Times New Roman"/>
                <a:ea typeface="楷体"/>
              </a:rPr>
              <a:t>按钮美化</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接下来我们处理按钮“发送邮件”和“重写邮件”的美化，同样，在处理函数</a:t>
            </a:r>
            <a:r>
              <a:rPr lang="en-US" altLang="zh-CN" b="0" i="0" u="none" strike="noStrike" baseline="0" smtClean="0">
                <a:latin typeface="Times New Roman"/>
                <a:ea typeface="华文新魏"/>
              </a:rPr>
              <a:t>OnInitDialog()</a:t>
            </a:r>
            <a:r>
              <a:rPr lang="zh-CN" altLang="en-US" b="0" i="0" u="none" strike="noStrike" baseline="0" smtClean="0">
                <a:latin typeface="Times New Roman"/>
                <a:ea typeface="华文新魏"/>
              </a:rPr>
              <a:t>中添加如下代码：</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处理函数添加的代码设置了按钮的图像、显示字体和声音。</a:t>
            </a:r>
          </a:p>
        </p:txBody>
      </p:sp>
    </p:spTree>
    <p:extLst>
      <p:ext uri="{BB962C8B-B14F-4D97-AF65-F5344CB8AC3E}">
        <p14:creationId xmlns:p14="http://schemas.microsoft.com/office/powerpoint/2010/main" val="318472103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dirty="0" smtClean="0">
                <a:latin typeface="Times New Roman"/>
                <a:ea typeface="楷体"/>
              </a:rPr>
              <a:t>4.</a:t>
            </a:r>
            <a:r>
              <a:rPr lang="zh-CN" altLang="en-US" b="0" i="0" u="none" strike="noStrike" kern="1800" baseline="0" dirty="0" smtClean="0">
                <a:latin typeface="Times New Roman"/>
                <a:ea typeface="楷体"/>
              </a:rPr>
              <a:t>添加附件</a:t>
            </a:r>
          </a:p>
        </p:txBody>
      </p:sp>
      <p:sp>
        <p:nvSpPr>
          <p:cNvPr id="3" name="文本占位符 2"/>
          <p:cNvSpPr>
            <a:spLocks noGrp="1"/>
          </p:cNvSpPr>
          <p:nvPr>
            <p:ph type="body" idx="1"/>
          </p:nvPr>
        </p:nvSpPr>
        <p:spPr/>
        <p:txBody>
          <a:bodyPr/>
          <a:lstStyle/>
          <a:p>
            <a:pPr marR="0" lvl="0" rtl="0"/>
            <a:r>
              <a:rPr lang="zh-CN" altLang="en-US" b="0" i="0" u="none" strike="noStrike" baseline="0" dirty="0" smtClean="0">
                <a:latin typeface="Times New Roman"/>
                <a:ea typeface="华文新魏"/>
              </a:rPr>
              <a:t>添加单击按钮“</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”的消息响应函数，如下：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响应函数会调用通用对话框类</a:t>
            </a:r>
            <a:r>
              <a:rPr lang="en-US" altLang="zh-CN" b="0" i="0" u="none" strike="noStrike" baseline="0" dirty="0" err="1" smtClean="0">
                <a:latin typeface="Times New Roman"/>
                <a:ea typeface="华文新魏"/>
              </a:rPr>
              <a:t>CFileDialog</a:t>
            </a:r>
            <a:r>
              <a:rPr lang="zh-CN" altLang="en-US" b="0" i="0" u="none" strike="noStrike" baseline="0" dirty="0" smtClean="0">
                <a:latin typeface="Times New Roman"/>
                <a:ea typeface="华文新魏"/>
              </a:rPr>
              <a:t>，创建类的对象，即“打开”文件对话框，用户选择要当做附件的文件后，单击“确定”按钮返回，我们会获取作为附件的文件的路径，填充到附件文本框中。效果如图</a:t>
            </a:r>
            <a:r>
              <a:rPr lang="en-US" altLang="zh-CN" b="0" i="0" u="none" strike="noStrike" baseline="0" dirty="0" smtClean="0">
                <a:latin typeface="Times New Roman"/>
                <a:ea typeface="华文新魏"/>
              </a:rPr>
              <a:t>9.45</a:t>
            </a:r>
            <a:r>
              <a:rPr lang="zh-CN" altLang="en-US" b="0" i="0" u="none" strike="noStrike" baseline="0" dirty="0" smtClean="0">
                <a:latin typeface="Times New Roman"/>
                <a:ea typeface="华文新魏"/>
              </a:rPr>
              <a:t>所示。</a:t>
            </a:r>
          </a:p>
        </p:txBody>
      </p:sp>
    </p:spTree>
    <p:extLst>
      <p:ext uri="{BB962C8B-B14F-4D97-AF65-F5344CB8AC3E}">
        <p14:creationId xmlns:p14="http://schemas.microsoft.com/office/powerpoint/2010/main" val="248963205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9.45</a:t>
            </a:r>
            <a:r>
              <a:rPr lang="zh-CN" altLang="en-US" b="0" i="0" u="none" strike="noStrike" kern="1800" baseline="0" smtClean="0">
                <a:latin typeface="Times New Roman"/>
                <a:ea typeface="楷体"/>
              </a:rPr>
              <a:t>  “打开”文件对话框</a:t>
            </a:r>
          </a:p>
        </p:txBody>
      </p:sp>
      <p:pic>
        <p:nvPicPr>
          <p:cNvPr id="46082" name="Picture 2" descr="SNAGHTML18899e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858" y="1556740"/>
            <a:ext cx="4864482" cy="2808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601865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5.</a:t>
            </a:r>
            <a:r>
              <a:rPr lang="zh-CN" altLang="en-US" b="0" i="0" u="none" strike="noStrike" kern="1800" baseline="0" smtClean="0">
                <a:latin typeface="Times New Roman"/>
                <a:ea typeface="楷体"/>
              </a:rPr>
              <a:t>发送、重写邮件</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1</a:t>
            </a:r>
            <a:r>
              <a:rPr lang="zh-CN" altLang="en-US" b="0" i="0" u="none" strike="noStrike" baseline="0" smtClean="0">
                <a:latin typeface="Times New Roman"/>
                <a:ea typeface="华文新魏"/>
              </a:rPr>
              <a:t>）添加单击“发送邮件”按钮的消息响应函数，如下：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函数处理了用户填写的信息，构成完整的邮件然后发送，有异常发生的时候还会弹出错误信息。</a:t>
            </a:r>
          </a:p>
          <a:p>
            <a:pPr marR="0" lvl="0" rtl="0"/>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2</a:t>
            </a:r>
            <a:r>
              <a:rPr lang="zh-CN" altLang="en-US" b="0" i="0" u="none" strike="noStrike" baseline="0" smtClean="0">
                <a:latin typeface="Times New Roman"/>
                <a:ea typeface="华文新魏"/>
              </a:rPr>
              <a:t>）添加“重写邮件”按钮的消息响应函数，如下：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可以看出，重写邮件只是将邮件的正文内容清空了，其它信息还保留着。</a:t>
            </a:r>
          </a:p>
        </p:txBody>
      </p:sp>
    </p:spTree>
    <p:extLst>
      <p:ext uri="{BB962C8B-B14F-4D97-AF65-F5344CB8AC3E}">
        <p14:creationId xmlns:p14="http://schemas.microsoft.com/office/powerpoint/2010/main" val="298831290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9.4.5  </a:t>
            </a:r>
            <a:r>
              <a:rPr lang="zh-CN" altLang="en-US" b="0" i="0" u="none" strike="noStrike" kern="1800" baseline="0" smtClean="0">
                <a:latin typeface="Times New Roman"/>
                <a:ea typeface="楷体"/>
              </a:rPr>
              <a:t>“正在处理中</a:t>
            </a:r>
            <a:r>
              <a:rPr lang="en-US" altLang="zh-CN" b="0" i="0" u="none" strike="noStrike" kern="1800" baseline="0" smtClean="0">
                <a:latin typeface="Times New Roman"/>
                <a:ea typeface="楷体"/>
              </a:rPr>
              <a:t>…</a:t>
            </a:r>
            <a:r>
              <a:rPr lang="zh-CN" altLang="en-US" b="0" i="0" u="none" strike="noStrike" kern="1800" baseline="0" smtClean="0">
                <a:latin typeface="Times New Roman"/>
                <a:ea typeface="楷体"/>
              </a:rPr>
              <a:t>”窗体</a:t>
            </a:r>
          </a:p>
        </p:txBody>
      </p:sp>
      <p:sp>
        <p:nvSpPr>
          <p:cNvPr id="3" name="文本占位符 2"/>
          <p:cNvSpPr>
            <a:spLocks noGrp="1"/>
          </p:cNvSpPr>
          <p:nvPr>
            <p:ph type="body" idx="1"/>
          </p:nvPr>
        </p:nvSpPr>
        <p:spPr/>
        <p:txBody>
          <a:bodyPr/>
          <a:lstStyle/>
          <a:p>
            <a:pPr marR="0" lvl="0" rtl="0"/>
            <a:r>
              <a:rPr lang="zh-CN" altLang="en-US" b="0" i="0" u="none" strike="noStrike" baseline="0" dirty="0" smtClean="0">
                <a:latin typeface="Times New Roman"/>
                <a:ea typeface="华文新魏"/>
              </a:rPr>
              <a:t>为工程插入对话框资源，并修改</a:t>
            </a:r>
            <a:r>
              <a:rPr lang="en-US" altLang="zh-CN" b="0" i="0" u="none" strike="noStrike" baseline="0" dirty="0" smtClean="0">
                <a:latin typeface="Times New Roman"/>
                <a:ea typeface="华文新魏"/>
              </a:rPr>
              <a:t>ID</a:t>
            </a:r>
            <a:r>
              <a:rPr lang="zh-CN" altLang="en-US" b="0" i="0" u="none" strike="noStrike" baseline="0" dirty="0" smtClean="0">
                <a:latin typeface="Times New Roman"/>
                <a:ea typeface="华文新魏"/>
              </a:rPr>
              <a:t>为</a:t>
            </a:r>
            <a:r>
              <a:rPr lang="en-US" altLang="zh-CN" b="0" i="0" u="none" strike="noStrike" baseline="0" dirty="0" smtClean="0">
                <a:latin typeface="Times New Roman"/>
                <a:ea typeface="华文新魏"/>
              </a:rPr>
              <a:t>IDD_PROGRESS</a:t>
            </a:r>
            <a:r>
              <a:rPr lang="zh-CN" altLang="en-US" b="0" i="0" u="none" strike="noStrike" baseline="0" dirty="0" smtClean="0">
                <a:latin typeface="Times New Roman"/>
                <a:ea typeface="华文新魏"/>
              </a:rPr>
              <a:t>，为对话框创建类</a:t>
            </a:r>
            <a:r>
              <a:rPr lang="en-US" altLang="zh-CN" b="0" i="0" u="none" strike="noStrike" baseline="0" dirty="0" err="1" smtClean="0">
                <a:latin typeface="Times New Roman"/>
                <a:ea typeface="华文新魏"/>
              </a:rPr>
              <a:t>CProgressDlg</a:t>
            </a:r>
            <a:r>
              <a:rPr lang="zh-CN" altLang="en-US" b="0" i="0" u="none" strike="noStrike" baseline="0" dirty="0" smtClean="0">
                <a:latin typeface="Times New Roman"/>
                <a:ea typeface="华文新魏"/>
              </a:rPr>
              <a:t>。在类</a:t>
            </a:r>
            <a:r>
              <a:rPr lang="en-US" altLang="zh-CN" b="0" i="0" u="none" strike="noStrike" baseline="0" dirty="0" err="1" smtClean="0">
                <a:latin typeface="Times New Roman"/>
                <a:ea typeface="华文新魏"/>
              </a:rPr>
              <a:t>CProgressDlg</a:t>
            </a:r>
            <a:r>
              <a:rPr lang="zh-CN" altLang="en-US" b="0" i="0" u="none" strike="noStrike" baseline="0" dirty="0" smtClean="0">
                <a:latin typeface="Times New Roman"/>
                <a:ea typeface="华文新魏"/>
              </a:rPr>
              <a:t>的头文件中添加文件包含命令，如下：</a:t>
            </a:r>
          </a:p>
          <a:p>
            <a:pPr marR="0" lvl="0" rtl="0"/>
            <a:r>
              <a:rPr lang="en-US" altLang="zh-CN" b="0" i="0" u="none" strike="noStrike" baseline="0" dirty="0" smtClean="0">
                <a:latin typeface="Times New Roman"/>
                <a:ea typeface="华文新魏"/>
              </a:rPr>
              <a:t>#include "</a:t>
            </a:r>
            <a:r>
              <a:rPr lang="en-US" altLang="zh-CN" b="0" i="0" u="none" strike="noStrike" baseline="0" dirty="0" err="1" smtClean="0">
                <a:latin typeface="Times New Roman"/>
                <a:ea typeface="华文新魏"/>
              </a:rPr>
              <a:t>BitButtonNL.h</a:t>
            </a:r>
            <a:r>
              <a:rPr lang="en-US" altLang="zh-CN" b="0" i="0" u="none" strike="noStrike" baseline="0" dirty="0" smtClean="0">
                <a:latin typeface="Times New Roman"/>
                <a:ea typeface="华文新魏"/>
              </a:rPr>
              <a:t>"</a:t>
            </a:r>
            <a:endParaRPr lang="zh-CN" altLang="en-US" b="0" i="0" u="none" strike="noStrike" baseline="0" dirty="0" smtClean="0">
              <a:latin typeface="Times New Roman"/>
              <a:ea typeface="华文新魏"/>
            </a:endParaRPr>
          </a:p>
        </p:txBody>
      </p:sp>
    </p:spTree>
    <p:extLst>
      <p:ext uri="{BB962C8B-B14F-4D97-AF65-F5344CB8AC3E}">
        <p14:creationId xmlns:p14="http://schemas.microsoft.com/office/powerpoint/2010/main" val="84850001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窗体和界面图片设计</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“正在处理中</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”对话框的设计如图</a:t>
            </a:r>
            <a:r>
              <a:rPr lang="en-US" altLang="zh-CN" b="0" i="0" u="none" strike="noStrike" baseline="0" smtClean="0">
                <a:latin typeface="Times New Roman"/>
                <a:ea typeface="华文新魏"/>
              </a:rPr>
              <a:t>9.46</a:t>
            </a:r>
            <a:r>
              <a:rPr lang="zh-CN" altLang="en-US" b="0" i="0" u="none" strike="noStrike" baseline="0" smtClean="0">
                <a:latin typeface="Times New Roman"/>
                <a:ea typeface="华文新魏"/>
              </a:rPr>
              <a:t>所示，图示还包括了一些关键控件的</a:t>
            </a:r>
            <a:r>
              <a:rPr lang="en-US" altLang="zh-CN" b="0" i="0" u="none" strike="noStrike" baseline="0" smtClean="0">
                <a:latin typeface="Times New Roman"/>
                <a:ea typeface="华文新魏"/>
              </a:rPr>
              <a:t>ID</a:t>
            </a:r>
            <a:r>
              <a:rPr lang="zh-CN" altLang="en-US" b="0" i="0" u="none" strike="noStrike" baseline="0" smtClean="0">
                <a:latin typeface="Times New Roman"/>
                <a:ea typeface="华文新魏"/>
              </a:rPr>
              <a:t>号。</a:t>
            </a:r>
          </a:p>
        </p:txBody>
      </p:sp>
    </p:spTree>
    <p:extLst>
      <p:ext uri="{BB962C8B-B14F-4D97-AF65-F5344CB8AC3E}">
        <p14:creationId xmlns:p14="http://schemas.microsoft.com/office/powerpoint/2010/main" val="19535608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9.7</a:t>
            </a:r>
            <a:r>
              <a:rPr lang="zh-CN" altLang="en-US" b="0" i="0" u="none" strike="noStrike" kern="1800" baseline="0" smtClean="0">
                <a:latin typeface="Times New Roman"/>
                <a:ea typeface="楷体"/>
              </a:rPr>
              <a:t>  附件添加的图片</a:t>
            </a:r>
          </a:p>
        </p:txBody>
      </p:sp>
      <p:sp>
        <p:nvSpPr>
          <p:cNvPr id="3" name="文本占位符 2"/>
          <p:cNvSpPr>
            <a:spLocks noGrp="1"/>
          </p:cNvSpPr>
          <p:nvPr>
            <p:ph type="body" idx="1"/>
          </p:nvPr>
        </p:nvSpPr>
        <p:spPr>
          <a:xfrm>
            <a:off x="251520" y="2996946"/>
            <a:ext cx="8579296" cy="3528398"/>
          </a:xfrm>
        </p:spPr>
        <p:txBody>
          <a:bodyPr/>
          <a:lstStyle/>
          <a:p>
            <a:pPr marR="0" lvl="0" rtl="0"/>
            <a:r>
              <a:rPr lang="zh-CN" altLang="en-US" b="0" i="0" u="none" strike="noStrike" baseline="0" dirty="0" smtClean="0">
                <a:latin typeface="Times New Roman"/>
                <a:ea typeface="华文新魏"/>
              </a:rPr>
              <a:t>单击“发送邮件”按钮，发送成功会弹出提示框，如图</a:t>
            </a:r>
            <a:r>
              <a:rPr lang="en-US" altLang="zh-CN" b="0" i="0" u="none" strike="noStrike" baseline="0" dirty="0" smtClean="0">
                <a:latin typeface="Times New Roman"/>
                <a:ea typeface="华文新魏"/>
              </a:rPr>
              <a:t>9.8</a:t>
            </a:r>
            <a:r>
              <a:rPr lang="zh-CN" altLang="en-US" b="0" i="0" u="none" strike="noStrike" baseline="0" dirty="0" smtClean="0">
                <a:latin typeface="Times New Roman"/>
                <a:ea typeface="华文新魏"/>
              </a:rPr>
              <a:t>所示。</a:t>
            </a:r>
          </a:p>
        </p:txBody>
      </p:sp>
      <p:pic>
        <p:nvPicPr>
          <p:cNvPr id="717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49" y="1700783"/>
            <a:ext cx="5465483" cy="648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149349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9.46</a:t>
            </a:r>
            <a:r>
              <a:rPr lang="zh-CN" altLang="en-US" b="0" i="0" u="none" strike="noStrike" kern="1800" baseline="0" smtClean="0">
                <a:latin typeface="Times New Roman"/>
                <a:ea typeface="楷体"/>
              </a:rPr>
              <a:t>  “发件箱”对话框设计</a:t>
            </a:r>
          </a:p>
        </p:txBody>
      </p:sp>
      <p:sp>
        <p:nvSpPr>
          <p:cNvPr id="3" name="文本占位符 2"/>
          <p:cNvSpPr>
            <a:spLocks noGrp="1"/>
          </p:cNvSpPr>
          <p:nvPr>
            <p:ph type="body" idx="1"/>
          </p:nvPr>
        </p:nvSpPr>
        <p:spPr>
          <a:xfrm>
            <a:off x="251520" y="4437140"/>
            <a:ext cx="8579296" cy="2088204"/>
          </a:xfrm>
        </p:spPr>
        <p:txBody>
          <a:bodyPr/>
          <a:lstStyle/>
          <a:p>
            <a:pPr marR="0" lvl="0" rtl="0"/>
            <a:r>
              <a:rPr lang="zh-CN" altLang="en-US" b="0" i="0" u="none" strike="noStrike" baseline="0" dirty="0" smtClean="0">
                <a:latin typeface="Times New Roman"/>
                <a:ea typeface="华文新魏"/>
              </a:rPr>
              <a:t>用“画图”工具绘制图</a:t>
            </a:r>
            <a:r>
              <a:rPr lang="en-US" altLang="zh-CN" b="0" i="0" u="none" strike="noStrike" baseline="0" dirty="0" smtClean="0">
                <a:latin typeface="Times New Roman"/>
                <a:ea typeface="华文新魏"/>
              </a:rPr>
              <a:t>9.47</a:t>
            </a:r>
            <a:r>
              <a:rPr lang="zh-CN" altLang="en-US" b="0" i="0" u="none" strike="noStrike" baseline="0" dirty="0" smtClean="0">
                <a:latin typeface="Times New Roman"/>
                <a:ea typeface="华文新魏"/>
              </a:rPr>
              <a:t>所示背景。</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033096178"/>
              </p:ext>
            </p:extLst>
          </p:nvPr>
        </p:nvGraphicFramePr>
        <p:xfrm>
          <a:off x="1653824" y="1988800"/>
          <a:ext cx="5798576" cy="2304320"/>
        </p:xfrm>
        <a:graphic>
          <a:graphicData uri="http://schemas.openxmlformats.org/presentationml/2006/ole">
            <mc:AlternateContent xmlns:mc="http://schemas.openxmlformats.org/markup-compatibility/2006">
              <mc:Choice xmlns:v="urn:schemas-microsoft-com:vml" Requires="v">
                <p:oleObj spid="_x0000_s47109" name="Visio" r:id="rId3" imgW="4881116" imgH="1933372" progId="Visio.Drawing.11">
                  <p:embed/>
                </p:oleObj>
              </mc:Choice>
              <mc:Fallback>
                <p:oleObj name="Visio" r:id="rId3" imgW="4881116" imgH="193337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3824" y="1988800"/>
                        <a:ext cx="5798576" cy="2304320"/>
                      </a:xfrm>
                      <a:prstGeom prst="rect">
                        <a:avLst/>
                      </a:prstGeom>
                      <a:noFill/>
                    </p:spPr>
                  </p:pic>
                </p:oleObj>
              </mc:Fallback>
            </mc:AlternateContent>
          </a:graphicData>
        </a:graphic>
      </p:graphicFrame>
    </p:spTree>
    <p:extLst>
      <p:ext uri="{BB962C8B-B14F-4D97-AF65-F5344CB8AC3E}">
        <p14:creationId xmlns:p14="http://schemas.microsoft.com/office/powerpoint/2010/main" val="44787748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9.47  “</a:t>
            </a:r>
            <a:r>
              <a:rPr lang="zh-CN" altLang="en-US" b="0" i="0" u="none" strike="noStrike" kern="1800" baseline="0" smtClean="0">
                <a:latin typeface="Times New Roman"/>
                <a:ea typeface="楷体"/>
              </a:rPr>
              <a:t>正在处理中</a:t>
            </a:r>
            <a:r>
              <a:rPr lang="en-US" altLang="zh-CN" b="0" i="0" u="none" strike="noStrike" kern="1800" baseline="0" smtClean="0">
                <a:latin typeface="Times New Roman"/>
                <a:ea typeface="楷体"/>
              </a:rPr>
              <a:t>…”</a:t>
            </a:r>
            <a:r>
              <a:rPr lang="zh-CN" altLang="en-US" b="0" i="0" u="none" strike="noStrike" kern="1800" baseline="0" smtClean="0">
                <a:latin typeface="Times New Roman"/>
                <a:ea typeface="楷体"/>
              </a:rPr>
              <a:t>对话框背景图</a:t>
            </a:r>
          </a:p>
        </p:txBody>
      </p:sp>
      <p:sp>
        <p:nvSpPr>
          <p:cNvPr id="3" name="文本占位符 2"/>
          <p:cNvSpPr>
            <a:spLocks noGrp="1"/>
          </p:cNvSpPr>
          <p:nvPr>
            <p:ph type="body" idx="1"/>
          </p:nvPr>
        </p:nvSpPr>
        <p:spPr>
          <a:xfrm>
            <a:off x="251520" y="3861060"/>
            <a:ext cx="8579296" cy="2664284"/>
          </a:xfrm>
        </p:spPr>
        <p:txBody>
          <a:bodyPr/>
          <a:lstStyle/>
          <a:p>
            <a:pPr marR="0" lvl="0" rtl="0"/>
            <a:r>
              <a:rPr lang="zh-CN" altLang="en-US" b="0" i="0" u="none" strike="noStrike" baseline="0" dirty="0" smtClean="0">
                <a:latin typeface="Times New Roman"/>
                <a:ea typeface="华文新魏"/>
              </a:rPr>
              <a:t>将位图导入工程，并修改</a:t>
            </a:r>
            <a:r>
              <a:rPr lang="en-US" altLang="zh-CN" b="0" i="0" u="none" strike="noStrike" baseline="0" dirty="0" smtClean="0">
                <a:latin typeface="Times New Roman"/>
                <a:ea typeface="华文新魏"/>
              </a:rPr>
              <a:t>ID</a:t>
            </a:r>
            <a:r>
              <a:rPr lang="zh-CN" altLang="en-US" b="0" i="0" u="none" strike="noStrike" baseline="0" dirty="0" smtClean="0">
                <a:latin typeface="Times New Roman"/>
                <a:ea typeface="华文新魏"/>
              </a:rPr>
              <a:t>为</a:t>
            </a:r>
            <a:r>
              <a:rPr lang="en-US" altLang="zh-CN" b="0" i="0" u="none" strike="noStrike" baseline="0" dirty="0" err="1" smtClean="0">
                <a:latin typeface="Times New Roman"/>
                <a:ea typeface="华文新魏"/>
              </a:rPr>
              <a:t>IDB_PROGRESS</a:t>
            </a:r>
            <a:r>
              <a:rPr lang="zh-CN" altLang="en-US" b="0" i="0" u="none" strike="noStrike" baseline="0" dirty="0" smtClean="0">
                <a:latin typeface="Times New Roman"/>
                <a:ea typeface="华文新魏"/>
              </a:rPr>
              <a:t>。</a:t>
            </a:r>
          </a:p>
        </p:txBody>
      </p:sp>
      <p:pic>
        <p:nvPicPr>
          <p:cNvPr id="4813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297" y="1484730"/>
            <a:ext cx="4212993" cy="223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29813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窗体美化</a:t>
            </a:r>
          </a:p>
        </p:txBody>
      </p:sp>
      <p:sp>
        <p:nvSpPr>
          <p:cNvPr id="3" name="文本占位符 2"/>
          <p:cNvSpPr>
            <a:spLocks noGrp="1"/>
          </p:cNvSpPr>
          <p:nvPr>
            <p:ph type="body" idx="1"/>
          </p:nvPr>
        </p:nvSpPr>
        <p:spPr/>
        <p:txBody>
          <a:bodyPr>
            <a:normAutofit fontScale="92500" lnSpcReduction="10000"/>
          </a:bodyPr>
          <a:lstStyle/>
          <a:p>
            <a:pPr marR="0" lvl="0" rtl="0"/>
            <a:r>
              <a:rPr lang="zh-CN" altLang="en-US" b="0" i="0" u="none" strike="noStrike" baseline="0" smtClean="0">
                <a:latin typeface="Times New Roman"/>
                <a:ea typeface="华文新魏"/>
              </a:rPr>
              <a:t>在为类</a:t>
            </a:r>
            <a:r>
              <a:rPr lang="en-US" altLang="zh-CN" b="0" i="0" u="none" strike="noStrike" baseline="0" smtClean="0">
                <a:latin typeface="Times New Roman"/>
                <a:ea typeface="华文新魏"/>
              </a:rPr>
              <a:t>CProgressDlg</a:t>
            </a:r>
            <a:r>
              <a:rPr lang="zh-CN" altLang="en-US" b="0" i="0" u="none" strike="noStrike" baseline="0" smtClean="0">
                <a:latin typeface="Times New Roman"/>
                <a:ea typeface="华文新魏"/>
              </a:rPr>
              <a:t>添加保护成员变量，如下：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使用</a:t>
            </a:r>
            <a:r>
              <a:rPr lang="en-US" altLang="zh-CN" b="0" i="0" u="none" strike="noStrike" baseline="0" smtClean="0">
                <a:latin typeface="Times New Roman"/>
                <a:ea typeface="华文新魏"/>
              </a:rPr>
              <a:t>ClassWizard</a:t>
            </a:r>
            <a:r>
              <a:rPr lang="zh-CN" altLang="en-US" b="0" i="0" u="none" strike="noStrike" baseline="0" smtClean="0">
                <a:latin typeface="Times New Roman"/>
                <a:ea typeface="华文新魏"/>
              </a:rPr>
              <a:t>为类</a:t>
            </a:r>
            <a:r>
              <a:rPr lang="en-US" altLang="zh-CN" b="0" i="0" u="none" strike="noStrike" baseline="0" smtClean="0">
                <a:latin typeface="Times New Roman"/>
                <a:ea typeface="华文新魏"/>
              </a:rPr>
              <a:t>CProgressDlg</a:t>
            </a:r>
            <a:r>
              <a:rPr lang="zh-CN" altLang="en-US" b="0" i="0" u="none" strike="noStrike" baseline="0" smtClean="0">
                <a:latin typeface="Times New Roman"/>
                <a:ea typeface="华文新魏"/>
              </a:rPr>
              <a:t>添加消息</a:t>
            </a:r>
            <a:r>
              <a:rPr lang="en-US" altLang="zh-CN" b="0" i="0" u="none" strike="noStrike" baseline="0" smtClean="0">
                <a:latin typeface="Times New Roman"/>
                <a:ea typeface="华文新魏"/>
              </a:rPr>
              <a:t>WM_INITDIALOG</a:t>
            </a:r>
            <a:r>
              <a:rPr lang="zh-CN" altLang="en-US" b="0" i="0" u="none" strike="noStrike" baseline="0" smtClean="0">
                <a:latin typeface="Times New Roman"/>
                <a:ea typeface="华文新魏"/>
              </a:rPr>
              <a:t>的响应函数</a:t>
            </a:r>
            <a:r>
              <a:rPr lang="en-US" altLang="zh-CN" b="0" i="0" u="none" strike="noStrike" baseline="0" smtClean="0">
                <a:latin typeface="Times New Roman"/>
                <a:ea typeface="华文新魏"/>
              </a:rPr>
              <a:t>OnInitDialog()</a:t>
            </a:r>
            <a:r>
              <a:rPr lang="zh-CN" altLang="en-US" b="0" i="0" u="none" strike="noStrike" baseline="0" smtClean="0">
                <a:latin typeface="Times New Roman"/>
                <a:ea typeface="华文新魏"/>
              </a:rPr>
              <a:t>。在函数</a:t>
            </a:r>
            <a:r>
              <a:rPr lang="en-US" altLang="zh-CN" b="0" i="0" u="none" strike="noStrike" baseline="0" smtClean="0">
                <a:latin typeface="Times New Roman"/>
                <a:ea typeface="华文新魏"/>
              </a:rPr>
              <a:t>OnInitDialog()</a:t>
            </a:r>
            <a:r>
              <a:rPr lang="zh-CN" altLang="en-US" b="0" i="0" u="none" strike="noStrike" baseline="0" smtClean="0">
                <a:latin typeface="Times New Roman"/>
                <a:ea typeface="华文新魏"/>
              </a:rPr>
              <a:t>中添加代码如下：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消息的处理函数</a:t>
            </a:r>
            <a:r>
              <a:rPr lang="en-US" altLang="zh-CN" b="0" i="0" u="none" strike="noStrike" baseline="0" smtClean="0">
                <a:latin typeface="Times New Roman"/>
                <a:ea typeface="华文新魏"/>
              </a:rPr>
              <a:t>OnInitDialog()</a:t>
            </a:r>
            <a:r>
              <a:rPr lang="zh-CN" altLang="en-US" b="0" i="0" u="none" strike="noStrike" baseline="0" smtClean="0">
                <a:latin typeface="Times New Roman"/>
                <a:ea typeface="华文新魏"/>
              </a:rPr>
              <a:t>为对话框设置了背景图像和对话框的标题。同样的方法添加对话框消息</a:t>
            </a:r>
            <a:r>
              <a:rPr lang="en-US" altLang="zh-CN" b="0" i="0" u="none" strike="noStrike" baseline="0" smtClean="0">
                <a:latin typeface="Times New Roman"/>
                <a:ea typeface="华文新魏"/>
              </a:rPr>
              <a:t>WM_CTLCOLOR</a:t>
            </a:r>
            <a:r>
              <a:rPr lang="zh-CN" altLang="en-US" b="0" i="0" u="none" strike="noStrike" baseline="0" smtClean="0">
                <a:latin typeface="Times New Roman"/>
                <a:ea typeface="华文新魏"/>
              </a:rPr>
              <a:t>的处理函数</a:t>
            </a:r>
            <a:r>
              <a:rPr lang="en-US" altLang="zh-CN" b="0" i="0" u="none" strike="noStrike" baseline="0" smtClean="0">
                <a:latin typeface="Times New Roman"/>
                <a:ea typeface="华文新魏"/>
              </a:rPr>
              <a:t>OnCtlColor()</a:t>
            </a:r>
            <a:r>
              <a:rPr lang="zh-CN" altLang="en-US" b="0" i="0" u="none" strike="noStrike" baseline="0" smtClean="0">
                <a:latin typeface="Times New Roman"/>
                <a:ea typeface="华文新魏"/>
              </a:rPr>
              <a:t>，添加代码如下：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运行程序就可以看到图像绘制到了对话框上。</a:t>
            </a:r>
          </a:p>
        </p:txBody>
      </p:sp>
    </p:spTree>
    <p:extLst>
      <p:ext uri="{BB962C8B-B14F-4D97-AF65-F5344CB8AC3E}">
        <p14:creationId xmlns:p14="http://schemas.microsoft.com/office/powerpoint/2010/main" val="195587421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3.</a:t>
            </a:r>
            <a:r>
              <a:rPr lang="zh-CN" altLang="en-US" b="0" i="0" u="none" strike="noStrike" kern="1800" baseline="0" smtClean="0">
                <a:latin typeface="Times New Roman"/>
                <a:ea typeface="楷体"/>
              </a:rPr>
              <a:t>信息显示</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“正在处理中</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”窗体主要是用来弹出显示信息的，没有按钮也不需要用户操作，因为它是自动弹出和关闭的。为类</a:t>
            </a:r>
            <a:r>
              <a:rPr lang="en-US" altLang="zh-CN" b="0" i="0" u="none" strike="noStrike" baseline="0" smtClean="0">
                <a:latin typeface="Times New Roman"/>
                <a:ea typeface="华文新魏"/>
              </a:rPr>
              <a:t>CProgressDlg</a:t>
            </a:r>
            <a:r>
              <a:rPr lang="zh-CN" altLang="en-US" b="0" i="0" u="none" strike="noStrike" baseline="0" smtClean="0">
                <a:latin typeface="Times New Roman"/>
                <a:ea typeface="华文新魏"/>
              </a:rPr>
              <a:t>添加公有的成员变量</a:t>
            </a:r>
            <a:r>
              <a:rPr lang="en-US" altLang="zh-CN" b="0" i="0" u="none" strike="noStrike" baseline="0" smtClean="0">
                <a:latin typeface="Times New Roman"/>
                <a:ea typeface="华文新魏"/>
              </a:rPr>
              <a:t>m_message</a:t>
            </a:r>
            <a:r>
              <a:rPr lang="zh-CN" altLang="en-US" b="0" i="0" u="none" strike="noStrike" baseline="0" smtClean="0">
                <a:latin typeface="Times New Roman"/>
                <a:ea typeface="华文新魏"/>
              </a:rPr>
              <a:t>，类型为</a:t>
            </a:r>
            <a:r>
              <a:rPr lang="en-US" altLang="zh-CN" b="0" i="0" u="none" strike="noStrike" baseline="0" smtClean="0">
                <a:latin typeface="Times New Roman"/>
                <a:ea typeface="华文新魏"/>
              </a:rPr>
              <a:t>CString</a:t>
            </a:r>
            <a:r>
              <a:rPr lang="zh-CN" altLang="en-US" b="0" i="0" u="none" strike="noStrike" baseline="0" smtClean="0">
                <a:latin typeface="Times New Roman"/>
                <a:ea typeface="华文新魏"/>
              </a:rPr>
              <a:t>。它在对话框被初始化的时候用到，如下：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很简单的调用了类</a:t>
            </a:r>
            <a:r>
              <a:rPr lang="en-US" altLang="zh-CN" b="0" i="0" u="none" strike="noStrike" baseline="0" smtClean="0">
                <a:latin typeface="Times New Roman"/>
                <a:ea typeface="华文新魏"/>
              </a:rPr>
              <a:t>CWnd</a:t>
            </a:r>
            <a:r>
              <a:rPr lang="zh-CN" altLang="en-US" b="0" i="0" u="none" strike="noStrike" baseline="0" smtClean="0">
                <a:latin typeface="Times New Roman"/>
                <a:ea typeface="华文新魏"/>
              </a:rPr>
              <a:t>的成员函数</a:t>
            </a:r>
            <a:r>
              <a:rPr lang="en-US" altLang="zh-CN" b="0" i="0" u="none" strike="noStrike" baseline="0" smtClean="0">
                <a:latin typeface="Times New Roman"/>
                <a:ea typeface="华文新魏"/>
              </a:rPr>
              <a:t>GetDlgItem()</a:t>
            </a:r>
            <a:r>
              <a:rPr lang="zh-CN" altLang="en-US" b="0" i="0" u="none" strike="noStrike" baseline="0" smtClean="0">
                <a:latin typeface="Times New Roman"/>
                <a:ea typeface="华文新魏"/>
              </a:rPr>
              <a:t>，获得指定</a:t>
            </a:r>
            <a:r>
              <a:rPr lang="en-US" altLang="zh-CN" b="0" i="0" u="none" strike="noStrike" baseline="0" smtClean="0">
                <a:latin typeface="Times New Roman"/>
                <a:ea typeface="华文新魏"/>
              </a:rPr>
              <a:t>ID</a:t>
            </a:r>
            <a:r>
              <a:rPr lang="zh-CN" altLang="en-US" b="0" i="0" u="none" strike="noStrike" baseline="0" smtClean="0">
                <a:latin typeface="Times New Roman"/>
                <a:ea typeface="华文新魏"/>
              </a:rPr>
              <a:t>控件的句柄。接着调用成员函数</a:t>
            </a:r>
            <a:r>
              <a:rPr lang="en-US" altLang="zh-CN" b="0" i="0" u="none" strike="noStrike" baseline="0" smtClean="0">
                <a:latin typeface="Times New Roman"/>
                <a:ea typeface="华文新魏"/>
              </a:rPr>
              <a:t>SetWindowText()</a:t>
            </a:r>
            <a:r>
              <a:rPr lang="zh-CN" altLang="en-US" b="0" i="0" u="none" strike="noStrike" baseline="0" smtClean="0">
                <a:latin typeface="Times New Roman"/>
                <a:ea typeface="华文新魏"/>
              </a:rPr>
              <a:t>，用来设置控件显示的文本信息。</a:t>
            </a:r>
          </a:p>
        </p:txBody>
      </p:sp>
    </p:spTree>
    <p:extLst>
      <p:ext uri="{BB962C8B-B14F-4D97-AF65-F5344CB8AC3E}">
        <p14:creationId xmlns:p14="http://schemas.microsoft.com/office/powerpoint/2010/main" val="364800967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9.5  </a:t>
            </a:r>
            <a:r>
              <a:rPr lang="zh-CN" altLang="en-US" b="0" i="0" u="none" strike="noStrike" kern="1800" baseline="0" smtClean="0">
                <a:latin typeface="Times New Roman"/>
                <a:ea typeface="楷体"/>
              </a:rPr>
              <a:t>小结</a:t>
            </a:r>
          </a:p>
        </p:txBody>
      </p:sp>
      <p:sp>
        <p:nvSpPr>
          <p:cNvPr id="3" name="文本占位符 2"/>
          <p:cNvSpPr>
            <a:spLocks noGrp="1"/>
          </p:cNvSpPr>
          <p:nvPr>
            <p:ph type="body" idx="1"/>
          </p:nvPr>
        </p:nvSpPr>
        <p:spPr/>
        <p:txBody>
          <a:bodyPr/>
          <a:lstStyle/>
          <a:p>
            <a:pPr marR="0" lvl="0" rtl="0"/>
            <a:r>
              <a:rPr lang="zh-CN" altLang="en-US" b="0" i="0" u="none" strike="noStrike" baseline="0" dirty="0" smtClean="0">
                <a:latin typeface="Times New Roman"/>
                <a:ea typeface="华文新魏"/>
              </a:rPr>
              <a:t>本章主要讲述了要如何制作一个邮件管理器。主要做了</a:t>
            </a:r>
            <a:r>
              <a:rPr lang="en-US" altLang="zh-CN" b="0" i="0" u="none" strike="noStrike" baseline="0" dirty="0" smtClean="0">
                <a:latin typeface="Times New Roman"/>
                <a:ea typeface="华文新魏"/>
              </a:rPr>
              <a:t>3</a:t>
            </a:r>
            <a:r>
              <a:rPr lang="zh-CN" altLang="en-US" b="0" i="0" u="none" strike="noStrike" baseline="0" dirty="0" smtClean="0">
                <a:latin typeface="Times New Roman"/>
                <a:ea typeface="华文新魏"/>
              </a:rPr>
              <a:t>方面的工作：使用第三方组件</a:t>
            </a:r>
            <a:r>
              <a:rPr lang="en-US" altLang="zh-CN" b="0" i="0" u="none" strike="noStrike" baseline="0" dirty="0" err="1" smtClean="0">
                <a:latin typeface="Times New Roman"/>
                <a:ea typeface="华文新魏"/>
              </a:rPr>
              <a:t>Jmail</a:t>
            </a:r>
            <a:r>
              <a:rPr lang="zh-CN" altLang="en-US" b="0" i="0" u="none" strike="noStrike" baseline="0" dirty="0" smtClean="0">
                <a:latin typeface="Times New Roman"/>
                <a:ea typeface="华文新魏"/>
              </a:rPr>
              <a:t>完成邮件的接收和发送；自定义继承于</a:t>
            </a:r>
            <a:r>
              <a:rPr lang="en-US" altLang="zh-CN" b="0" i="0" u="none" strike="noStrike" baseline="0" dirty="0" err="1" smtClean="0">
                <a:latin typeface="Times New Roman"/>
                <a:ea typeface="华文新魏"/>
              </a:rPr>
              <a:t>CButton</a:t>
            </a:r>
            <a:r>
              <a:rPr lang="zh-CN" altLang="en-US" b="0" i="0" u="none" strike="noStrike" baseline="0" dirty="0" smtClean="0">
                <a:latin typeface="Times New Roman"/>
                <a:ea typeface="华文新魏"/>
              </a:rPr>
              <a:t>的类</a:t>
            </a:r>
            <a:r>
              <a:rPr lang="en-US" altLang="zh-CN" b="0" i="0" u="none" strike="noStrike" baseline="0" dirty="0" err="1" smtClean="0">
                <a:latin typeface="Times New Roman"/>
                <a:ea typeface="华文新魏"/>
              </a:rPr>
              <a:t>CBitButtonNL</a:t>
            </a:r>
            <a:r>
              <a:rPr lang="zh-CN" altLang="en-US" b="0" i="0" u="none" strike="noStrike" baseline="0" dirty="0" smtClean="0">
                <a:latin typeface="Times New Roman"/>
                <a:ea typeface="华文新魏"/>
              </a:rPr>
              <a:t>完成对按钮美化的封装；协调邮件管理器的各个窗体。读者可以在此实例的基础上开发出更多的功能，当然也可以借用本实例的一些做法完善自己写的其它实例。</a:t>
            </a:r>
          </a:p>
        </p:txBody>
      </p:sp>
    </p:spTree>
    <p:extLst>
      <p:ext uri="{BB962C8B-B14F-4D97-AF65-F5344CB8AC3E}">
        <p14:creationId xmlns:p14="http://schemas.microsoft.com/office/powerpoint/2010/main" val="14076382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9.8</a:t>
            </a:r>
            <a:r>
              <a:rPr lang="zh-CN" altLang="en-US" b="0" i="0" u="none" strike="noStrike" kern="1800" baseline="0" smtClean="0">
                <a:latin typeface="Times New Roman"/>
                <a:ea typeface="楷体"/>
              </a:rPr>
              <a:t>  邮件发送成功</a:t>
            </a:r>
          </a:p>
        </p:txBody>
      </p:sp>
      <p:sp>
        <p:nvSpPr>
          <p:cNvPr id="3" name="文本占位符 2"/>
          <p:cNvSpPr>
            <a:spLocks noGrp="1"/>
          </p:cNvSpPr>
          <p:nvPr>
            <p:ph type="body" idx="1"/>
          </p:nvPr>
        </p:nvSpPr>
        <p:spPr>
          <a:xfrm>
            <a:off x="251520" y="3429000"/>
            <a:ext cx="8579296" cy="3096344"/>
          </a:xfrm>
        </p:spPr>
        <p:txBody>
          <a:bodyPr/>
          <a:lstStyle/>
          <a:p>
            <a:pPr marR="0" lvl="0" rtl="0"/>
            <a:r>
              <a:rPr lang="zh-CN" altLang="en-US" b="0" i="0" u="none" strike="noStrike" baseline="0" dirty="0" smtClean="0">
                <a:latin typeface="Times New Roman"/>
                <a:ea typeface="华文新魏"/>
              </a:rPr>
              <a:t>用网页登录邮箱，查看如图</a:t>
            </a:r>
            <a:r>
              <a:rPr lang="en-US" altLang="zh-CN" b="0" i="0" u="none" strike="noStrike" baseline="0" dirty="0" smtClean="0">
                <a:latin typeface="Times New Roman"/>
                <a:ea typeface="华文新魏"/>
              </a:rPr>
              <a:t>9.9</a:t>
            </a:r>
            <a:r>
              <a:rPr lang="zh-CN" altLang="en-US" b="0" i="0" u="none" strike="noStrike" baseline="0" dirty="0" smtClean="0">
                <a:latin typeface="Times New Roman"/>
                <a:ea typeface="华文新魏"/>
              </a:rPr>
              <a:t>所示。</a:t>
            </a:r>
          </a:p>
        </p:txBody>
      </p:sp>
      <p:pic>
        <p:nvPicPr>
          <p:cNvPr id="8194" name="Picture 2" descr="SNAGHTML687b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892" y="1575550"/>
            <a:ext cx="1728216" cy="185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69686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9.9</a:t>
            </a:r>
            <a:r>
              <a:rPr lang="zh-CN" altLang="en-US" b="0" i="0" u="none" strike="noStrike" kern="1800" baseline="0" smtClean="0">
                <a:latin typeface="Times New Roman"/>
                <a:ea typeface="楷体"/>
              </a:rPr>
              <a:t>  通过网页登录邮箱</a:t>
            </a:r>
          </a:p>
        </p:txBody>
      </p:sp>
      <p:sp>
        <p:nvSpPr>
          <p:cNvPr id="3" name="文本占位符 2"/>
          <p:cNvSpPr>
            <a:spLocks noGrp="1"/>
          </p:cNvSpPr>
          <p:nvPr>
            <p:ph type="body" idx="1"/>
          </p:nvPr>
        </p:nvSpPr>
        <p:spPr>
          <a:xfrm>
            <a:off x="251520" y="4941188"/>
            <a:ext cx="8579296" cy="1584155"/>
          </a:xfrm>
        </p:spPr>
        <p:txBody>
          <a:bodyPr/>
          <a:lstStyle/>
          <a:p>
            <a:pPr marR="0" lvl="0" rtl="0"/>
            <a:r>
              <a:rPr lang="zh-CN" altLang="en-US" b="0" i="0" u="none" strike="noStrike" baseline="0" dirty="0" smtClean="0">
                <a:latin typeface="Times New Roman"/>
                <a:ea typeface="华文新魏"/>
              </a:rPr>
              <a:t>打开刚接收到的邮件，如图</a:t>
            </a:r>
            <a:r>
              <a:rPr lang="en-US" altLang="zh-CN" b="0" i="0" u="none" strike="noStrike" baseline="0" dirty="0" smtClean="0">
                <a:latin typeface="Times New Roman"/>
                <a:ea typeface="华文新魏"/>
              </a:rPr>
              <a:t>9.10</a:t>
            </a:r>
            <a:r>
              <a:rPr lang="zh-CN" altLang="en-US" b="0" i="0" u="none" strike="noStrike" baseline="0" dirty="0" smtClean="0">
                <a:latin typeface="Times New Roman"/>
                <a:ea typeface="华文新魏"/>
              </a:rPr>
              <a:t>所示。</a:t>
            </a:r>
          </a:p>
        </p:txBody>
      </p:sp>
      <p:pic>
        <p:nvPicPr>
          <p:cNvPr id="921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749" y="1700784"/>
            <a:ext cx="6256501" cy="3024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44798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9.10</a:t>
            </a:r>
            <a:r>
              <a:rPr lang="zh-CN" altLang="en-US" b="0" i="0" u="none" strike="noStrike" kern="1800" baseline="0" smtClean="0">
                <a:latin typeface="Times New Roman"/>
                <a:ea typeface="楷体"/>
              </a:rPr>
              <a:t>  通过网页打开邮件</a:t>
            </a:r>
          </a:p>
        </p:txBody>
      </p:sp>
      <p:sp>
        <p:nvSpPr>
          <p:cNvPr id="3" name="文本占位符 2"/>
          <p:cNvSpPr>
            <a:spLocks noGrp="1"/>
          </p:cNvSpPr>
          <p:nvPr>
            <p:ph type="body" idx="1"/>
          </p:nvPr>
        </p:nvSpPr>
        <p:spPr>
          <a:xfrm>
            <a:off x="251520" y="4941188"/>
            <a:ext cx="8579296" cy="1584155"/>
          </a:xfrm>
        </p:spPr>
        <p:txBody>
          <a:bodyPr/>
          <a:lstStyle/>
          <a:p>
            <a:pPr marR="0" lvl="0" rtl="0"/>
            <a:r>
              <a:rPr lang="zh-CN" altLang="en-US" b="0" i="0" u="none" strike="noStrike" baseline="0" dirty="0" smtClean="0">
                <a:latin typeface="Times New Roman"/>
                <a:ea typeface="华文新魏"/>
              </a:rPr>
              <a:t>使用提供的预览功能查看附件，如图</a:t>
            </a:r>
            <a:r>
              <a:rPr lang="en-US" altLang="zh-CN" b="0" i="0" u="none" strike="noStrike" baseline="0" dirty="0" smtClean="0">
                <a:latin typeface="Times New Roman"/>
                <a:ea typeface="华文新魏"/>
              </a:rPr>
              <a:t>9.11</a:t>
            </a:r>
            <a:r>
              <a:rPr lang="zh-CN" altLang="en-US" b="0" i="0" u="none" strike="noStrike" baseline="0" dirty="0" smtClean="0">
                <a:latin typeface="Times New Roman"/>
                <a:ea typeface="华文新魏"/>
              </a:rPr>
              <a:t>所示。</a:t>
            </a:r>
          </a:p>
        </p:txBody>
      </p:sp>
      <p:pic>
        <p:nvPicPr>
          <p:cNvPr id="1024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330" y="1703387"/>
            <a:ext cx="6982102" cy="2805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62741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9.11</a:t>
            </a:r>
            <a:r>
              <a:rPr lang="zh-CN" altLang="en-US" b="0" i="0" u="none" strike="noStrike" kern="1800" baseline="0" smtClean="0">
                <a:latin typeface="Times New Roman"/>
                <a:ea typeface="楷体"/>
              </a:rPr>
              <a:t>  附件预览</a:t>
            </a:r>
          </a:p>
        </p:txBody>
      </p:sp>
      <p:pic>
        <p:nvPicPr>
          <p:cNvPr id="1126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159" y="2126940"/>
            <a:ext cx="6249681" cy="1728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16059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9.1  </a:t>
            </a:r>
            <a:r>
              <a:rPr lang="zh-CN" altLang="en-US" b="0" i="0" u="none" strike="noStrike" kern="1800" baseline="0" smtClean="0">
                <a:latin typeface="Times New Roman"/>
                <a:ea typeface="楷体"/>
              </a:rPr>
              <a:t>邮件管理器简介</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这节将带领大家提前看看我们这章要实现的示例的运行效果。这算是一个展示，主要用来吸引大家对本章内容的学习兴趣。</a:t>
            </a:r>
          </a:p>
        </p:txBody>
      </p:sp>
    </p:spTree>
    <p:extLst>
      <p:ext uri="{BB962C8B-B14F-4D97-AF65-F5344CB8AC3E}">
        <p14:creationId xmlns:p14="http://schemas.microsoft.com/office/powerpoint/2010/main" val="17546340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9.1.5  </a:t>
            </a:r>
            <a:r>
              <a:rPr lang="zh-CN" altLang="en-US" b="0" i="0" u="none" strike="noStrike" kern="1800" baseline="0" smtClean="0">
                <a:latin typeface="Times New Roman"/>
                <a:ea typeface="楷体"/>
              </a:rPr>
              <a:t>“正在处理中</a:t>
            </a:r>
            <a:r>
              <a:rPr lang="en-US" altLang="zh-CN" b="0" i="0" u="none" strike="noStrike" kern="1800" baseline="0" smtClean="0">
                <a:latin typeface="Times New Roman"/>
                <a:ea typeface="楷体"/>
              </a:rPr>
              <a:t>…</a:t>
            </a:r>
            <a:r>
              <a:rPr lang="zh-CN" altLang="en-US" b="0" i="0" u="none" strike="noStrike" kern="1800" baseline="0" smtClean="0">
                <a:latin typeface="Times New Roman"/>
                <a:ea typeface="楷体"/>
              </a:rPr>
              <a:t>”对话框</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在打开“收件箱”对话框时会伴随着另一个对话框的“闪现”，因为它的出现十分的短暂，不易被察觉，截图是通过对程序代码做了“睡眠”处理，才有幸捕捉到它的行踪的，如图</a:t>
            </a:r>
            <a:r>
              <a:rPr lang="en-US" altLang="zh-CN" b="0" i="0" u="none" strike="noStrike" baseline="0" smtClean="0">
                <a:latin typeface="Times New Roman"/>
                <a:ea typeface="华文新魏"/>
              </a:rPr>
              <a:t>9.12</a:t>
            </a:r>
            <a:r>
              <a:rPr lang="zh-CN" altLang="en-US" b="0" i="0" u="none" strike="noStrike" baseline="0" smtClean="0">
                <a:latin typeface="Times New Roman"/>
                <a:ea typeface="华文新魏"/>
              </a:rPr>
              <a:t>和图</a:t>
            </a:r>
            <a:r>
              <a:rPr lang="en-US" altLang="zh-CN" b="0" i="0" u="none" strike="noStrike" baseline="0" smtClean="0">
                <a:latin typeface="Times New Roman"/>
                <a:ea typeface="华文新魏"/>
              </a:rPr>
              <a:t>9.13</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32647631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9.12</a:t>
            </a:r>
            <a:r>
              <a:rPr lang="zh-CN" altLang="en-US" b="0" i="0" u="none" strike="noStrike" kern="1800" baseline="0" smtClean="0">
                <a:latin typeface="Times New Roman"/>
                <a:ea typeface="楷体"/>
              </a:rPr>
              <a:t>  “正在处理中</a:t>
            </a:r>
            <a:r>
              <a:rPr lang="en-US" altLang="zh-CN" b="0" i="0" u="none" strike="noStrike" kern="1800" baseline="0" smtClean="0">
                <a:latin typeface="Times New Roman"/>
                <a:ea typeface="楷体"/>
              </a:rPr>
              <a:t>…</a:t>
            </a:r>
            <a:r>
              <a:rPr lang="zh-CN" altLang="en-US" b="0" i="0" u="none" strike="noStrike" kern="1800" baseline="0" smtClean="0">
                <a:latin typeface="Times New Roman"/>
                <a:ea typeface="楷体"/>
              </a:rPr>
              <a:t>”对话框</a:t>
            </a:r>
            <a:r>
              <a:rPr lang="en-US" altLang="zh-CN" b="0" i="0" u="none" strike="noStrike" kern="1800" baseline="0" smtClean="0">
                <a:latin typeface="Times New Roman"/>
                <a:ea typeface="楷体"/>
              </a:rPr>
              <a:t>1</a:t>
            </a:r>
            <a:endParaRPr lang="zh-CN" altLang="en-US" b="0" i="0" u="none" strike="noStrike" kern="1800" baseline="0" smtClean="0">
              <a:latin typeface="Times New Roman"/>
              <a:ea typeface="楷体"/>
            </a:endParaRPr>
          </a:p>
        </p:txBody>
      </p:sp>
      <p:pic>
        <p:nvPicPr>
          <p:cNvPr id="12290" name="Picture 2" descr="SNAGHTML4dcd6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2180" y="1916811"/>
            <a:ext cx="4059640" cy="237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85958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9.13</a:t>
            </a:r>
            <a:r>
              <a:rPr lang="zh-CN" altLang="en-US" b="0" i="0" u="none" strike="noStrike" kern="1800" baseline="0" smtClean="0">
                <a:latin typeface="Times New Roman"/>
                <a:ea typeface="楷体"/>
              </a:rPr>
              <a:t>  “正在处理中</a:t>
            </a:r>
            <a:r>
              <a:rPr lang="en-US" altLang="zh-CN" b="0" i="0" u="none" strike="noStrike" kern="1800" baseline="0" smtClean="0">
                <a:latin typeface="Times New Roman"/>
                <a:ea typeface="楷体"/>
              </a:rPr>
              <a:t>…</a:t>
            </a:r>
            <a:r>
              <a:rPr lang="zh-CN" altLang="en-US" b="0" i="0" u="none" strike="noStrike" kern="1800" baseline="0" smtClean="0">
                <a:latin typeface="Times New Roman"/>
                <a:ea typeface="楷体"/>
              </a:rPr>
              <a:t>”对话框</a:t>
            </a:r>
            <a:r>
              <a:rPr lang="en-US" altLang="zh-CN" b="0" i="0" u="none" strike="noStrike" kern="1800" baseline="0" smtClean="0">
                <a:latin typeface="Times New Roman"/>
                <a:ea typeface="楷体"/>
              </a:rPr>
              <a:t>2</a:t>
            </a:r>
            <a:endParaRPr lang="zh-CN" altLang="en-US" b="0" i="0" u="none" strike="noStrike" kern="1800" baseline="0" smtClean="0">
              <a:latin typeface="Times New Roman"/>
              <a:ea typeface="楷体"/>
            </a:endParaRPr>
          </a:p>
        </p:txBody>
      </p:sp>
      <p:pic>
        <p:nvPicPr>
          <p:cNvPr id="13314" name="Picture 2" descr="SNAGHTML4e15f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532" y="2132838"/>
            <a:ext cx="3318936" cy="1944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16909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a:ea typeface="华文新魏"/>
              </a:rPr>
              <a:t>图示对话框是在不同阶段弹出的，然后会自动关闭。</a:t>
            </a:r>
          </a:p>
          <a:p>
            <a:pPr marR="0" lvl="0" rtl="0"/>
            <a:r>
              <a:rPr lang="zh-CN" altLang="en-US" b="0" i="0" u="none" strike="noStrike" baseline="0" smtClean="0">
                <a:latin typeface="Times New Roman"/>
                <a:ea typeface="华文新魏"/>
              </a:rPr>
              <a:t>怎么样？界面不再是单调的灰色，同样连按钮都变了。由于笔者的绘画功底比较差，所以这里只是起到一个抛砖引玉的作用，有自信的读者完全可以将程序绘制的更好看。当然从网上搜集些好看的素材同样不失为一个好主意。本章的背景素材全是由笔者借助于</a:t>
            </a:r>
            <a:r>
              <a:rPr lang="en-US" altLang="zh-CN" b="0" i="0" u="none" strike="noStrike" baseline="0" smtClean="0">
                <a:latin typeface="Times New Roman"/>
                <a:ea typeface="华文新魏"/>
              </a:rPr>
              <a:t>window 7</a:t>
            </a:r>
            <a:r>
              <a:rPr lang="zh-CN" altLang="en-US" b="0" i="0" u="none" strike="noStrike" baseline="0" smtClean="0">
                <a:latin typeface="Times New Roman"/>
                <a:ea typeface="华文新魏"/>
              </a:rPr>
              <a:t>自带的“画图”工具完成的，如图</a:t>
            </a:r>
            <a:r>
              <a:rPr lang="en-US" altLang="zh-CN" b="0" i="0" u="none" strike="noStrike" baseline="0" smtClean="0">
                <a:latin typeface="Times New Roman"/>
                <a:ea typeface="华文新魏"/>
              </a:rPr>
              <a:t>9.14</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22634396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9.14</a:t>
            </a:r>
            <a:r>
              <a:rPr lang="zh-CN" altLang="en-US" b="0" i="0" u="none" strike="noStrike" kern="1800" baseline="0" smtClean="0">
                <a:latin typeface="Times New Roman"/>
                <a:ea typeface="楷体"/>
              </a:rPr>
              <a:t>  “画图”工具</a:t>
            </a:r>
          </a:p>
        </p:txBody>
      </p:sp>
      <p:pic>
        <p:nvPicPr>
          <p:cNvPr id="14338" name="Picture 2" descr="SNAGHTML55fd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22" y="1484757"/>
            <a:ext cx="6048756" cy="481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34019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a:ea typeface="华文新魏"/>
              </a:rPr>
              <a:t>提醒：我们的邮件管理器可以登录任何邮件服务提供商的邮箱，也可以发送邮件，但是需要用户手动填写邮件服务提供商服务器的网址，分别是：用来接收邮件的</a:t>
            </a:r>
            <a:r>
              <a:rPr lang="en-US" altLang="zh-CN" b="0" i="0" u="none" strike="noStrike" baseline="0" smtClean="0">
                <a:latin typeface="Times New Roman"/>
                <a:ea typeface="华文新魏"/>
              </a:rPr>
              <a:t>POP3</a:t>
            </a:r>
            <a:r>
              <a:rPr lang="zh-CN" altLang="en-US" b="0" i="0" u="none" strike="noStrike" baseline="0" smtClean="0">
                <a:latin typeface="Times New Roman"/>
                <a:ea typeface="华文新魏"/>
              </a:rPr>
              <a:t>服务器的网址、用来发送邮件的</a:t>
            </a:r>
            <a:r>
              <a:rPr lang="en-US" altLang="zh-CN" b="0" i="0" u="none" strike="noStrike" baseline="0" smtClean="0">
                <a:latin typeface="Times New Roman"/>
                <a:ea typeface="华文新魏"/>
              </a:rPr>
              <a:t>SMTP</a:t>
            </a:r>
            <a:r>
              <a:rPr lang="zh-CN" altLang="en-US" b="0" i="0" u="none" strike="noStrike" baseline="0" smtClean="0">
                <a:latin typeface="Times New Roman"/>
                <a:ea typeface="华文新魏"/>
              </a:rPr>
              <a:t>服务器的网址，这个可以在邮件服务提供商的网站上找到。比如，示例所用的是</a:t>
            </a:r>
            <a:r>
              <a:rPr lang="en-US" altLang="zh-CN" b="0" i="0" u="none" strike="noStrike" baseline="0" smtClean="0">
                <a:latin typeface="Times New Roman"/>
                <a:ea typeface="华文新魏"/>
              </a:rPr>
              <a:t>126</a:t>
            </a:r>
            <a:r>
              <a:rPr lang="zh-CN" altLang="en-US" b="0" i="0" u="none" strike="noStrike" baseline="0" smtClean="0">
                <a:latin typeface="Times New Roman"/>
                <a:ea typeface="华文新魏"/>
              </a:rPr>
              <a:t>的邮箱，那么网址分别是：</a:t>
            </a:r>
            <a:r>
              <a:rPr lang="en-US" altLang="zh-CN" b="0" i="0" u="none" strike="noStrike" baseline="0" smtClean="0">
                <a:latin typeface="Times New Roman"/>
                <a:ea typeface="华文新魏"/>
              </a:rPr>
              <a:t>pop.126.com</a:t>
            </a:r>
            <a:r>
              <a:rPr lang="zh-CN" altLang="en-US" b="0" i="0" u="none" strike="noStrike" baseline="0" smtClean="0">
                <a:latin typeface="Times New Roman"/>
                <a:ea typeface="华文新魏"/>
              </a:rPr>
              <a:t>和</a:t>
            </a:r>
            <a:r>
              <a:rPr lang="en-US" altLang="zh-CN" b="0" i="0" u="none" strike="noStrike" baseline="0" smtClean="0">
                <a:latin typeface="Times New Roman"/>
                <a:ea typeface="华文新魏"/>
              </a:rPr>
              <a:t>smtp.126.com</a:t>
            </a:r>
            <a:r>
              <a:rPr lang="zh-CN" altLang="en-US" b="0" i="0" u="none" strike="noStrike" baseline="0" smtClean="0">
                <a:latin typeface="Times New Roman"/>
                <a:ea typeface="华文新魏"/>
              </a:rPr>
              <a:t>。填写不正确会影响邮件的接收和发送。</a:t>
            </a:r>
          </a:p>
        </p:txBody>
      </p:sp>
    </p:spTree>
    <p:extLst>
      <p:ext uri="{BB962C8B-B14F-4D97-AF65-F5344CB8AC3E}">
        <p14:creationId xmlns:p14="http://schemas.microsoft.com/office/powerpoint/2010/main" val="16994514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9.2  Jmail</a:t>
            </a:r>
            <a:r>
              <a:rPr lang="zh-CN" altLang="en-US" b="0" i="0" u="none" strike="noStrike" kern="1800" baseline="0" smtClean="0">
                <a:latin typeface="Times New Roman"/>
                <a:ea typeface="楷体"/>
              </a:rPr>
              <a:t>简介</a:t>
            </a:r>
          </a:p>
        </p:txBody>
      </p:sp>
      <p:sp>
        <p:nvSpPr>
          <p:cNvPr id="3" name="文本占位符 2"/>
          <p:cNvSpPr>
            <a:spLocks noGrp="1"/>
          </p:cNvSpPr>
          <p:nvPr>
            <p:ph type="body" idx="1"/>
          </p:nvPr>
        </p:nvSpPr>
        <p:spPr/>
        <p:txBody>
          <a:bodyPr>
            <a:normAutofit/>
          </a:bodyPr>
          <a:lstStyle/>
          <a:p>
            <a:pPr marR="0" lvl="0" rtl="0"/>
            <a:r>
              <a:rPr lang="en-US" altLang="zh-CN" b="0" i="0" u="none" strike="noStrike" baseline="0" smtClean="0">
                <a:latin typeface="Times New Roman"/>
                <a:ea typeface="华文新魏"/>
              </a:rPr>
              <a:t>Jmail</a:t>
            </a:r>
            <a:r>
              <a:rPr lang="zh-CN" altLang="en-US" b="0" i="0" u="none" strike="noStrike" baseline="0" smtClean="0">
                <a:latin typeface="Times New Roman"/>
                <a:ea typeface="华文新魏"/>
              </a:rPr>
              <a:t>就是一个第三方邮件操作的组件，常用于</a:t>
            </a:r>
            <a:r>
              <a:rPr lang="en-US" altLang="zh-CN" b="0" i="0" u="none" strike="noStrike" baseline="0" smtClean="0">
                <a:latin typeface="Times New Roman"/>
                <a:ea typeface="华文新魏"/>
              </a:rPr>
              <a:t>Web</a:t>
            </a:r>
            <a:r>
              <a:rPr lang="zh-CN" altLang="en-US" b="0" i="0" u="none" strike="noStrike" baseline="0" smtClean="0">
                <a:latin typeface="Times New Roman"/>
                <a:ea typeface="华文新魏"/>
              </a:rPr>
              <a:t>服务器端。它可应用于网站，使其拥有发送和接收邮件的能力，例如注册时邮箱收到的激活邮件就是由它发送的。</a:t>
            </a:r>
            <a:r>
              <a:rPr lang="en-US" altLang="zh-CN" b="0" i="0" u="none" strike="noStrike" baseline="0" smtClean="0">
                <a:latin typeface="Times New Roman"/>
                <a:ea typeface="华文新魏"/>
              </a:rPr>
              <a:t>Jmail</a:t>
            </a:r>
            <a:r>
              <a:rPr lang="zh-CN" altLang="en-US" b="0" i="0" u="none" strike="noStrike" baseline="0" smtClean="0">
                <a:latin typeface="Times New Roman"/>
                <a:ea typeface="华文新魏"/>
              </a:rPr>
              <a:t>同样也可应用于一般的应用程序。它有以下的一些特点：</a:t>
            </a:r>
          </a:p>
          <a:p>
            <a:pPr marR="0" lvl="0" rtl="0"/>
            <a:r>
              <a:rPr lang="zh-CN" altLang="en-US" b="0" i="0" u="none" strike="noStrike" baseline="0" smtClean="0">
                <a:latin typeface="Times New Roman"/>
                <a:ea typeface="华文新魏"/>
              </a:rPr>
              <a:t>可以发送附件。</a:t>
            </a:r>
          </a:p>
          <a:p>
            <a:pPr marR="0" lvl="0" rtl="0"/>
            <a:r>
              <a:rPr lang="zh-CN" altLang="en-US" b="0" i="0" u="none" strike="noStrike" baseline="0" smtClean="0">
                <a:latin typeface="Times New Roman"/>
                <a:ea typeface="华文新魏"/>
              </a:rPr>
              <a:t>当然，它还有最重要的特点，免费</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是不是可以考虑下使用看看。</a:t>
            </a:r>
          </a:p>
        </p:txBody>
      </p:sp>
    </p:spTree>
    <p:extLst>
      <p:ext uri="{BB962C8B-B14F-4D97-AF65-F5344CB8AC3E}">
        <p14:creationId xmlns:p14="http://schemas.microsoft.com/office/powerpoint/2010/main" val="39911958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9.2.1  </a:t>
            </a:r>
            <a:r>
              <a:rPr lang="zh-CN" altLang="en-US" b="0" i="0" u="none" strike="noStrike" kern="1800" baseline="0" smtClean="0">
                <a:latin typeface="Times New Roman"/>
                <a:ea typeface="楷体"/>
              </a:rPr>
              <a:t>如何使用</a:t>
            </a:r>
            <a:r>
              <a:rPr lang="en-US" altLang="zh-CN" b="0" i="0" u="none" strike="noStrike" kern="1800" baseline="0" smtClean="0">
                <a:latin typeface="Times New Roman"/>
                <a:ea typeface="楷体"/>
              </a:rPr>
              <a:t>Jmail</a:t>
            </a:r>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a:bodyPr>
          <a:lstStyle/>
          <a:p>
            <a:pPr marR="0" lvl="0" rtl="0"/>
            <a:r>
              <a:rPr lang="en-US" altLang="zh-CN" b="0" i="0" u="none" strike="noStrike" baseline="0" smtClean="0">
                <a:latin typeface="Times New Roman"/>
                <a:ea typeface="华文新魏"/>
              </a:rPr>
              <a:t>Jmail</a:t>
            </a:r>
            <a:r>
              <a:rPr lang="zh-CN" altLang="en-US" b="0" i="0" u="none" strike="noStrike" baseline="0" smtClean="0">
                <a:latin typeface="Times New Roman"/>
                <a:ea typeface="华文新魏"/>
              </a:rPr>
              <a:t>组件就是一个后缀为</a:t>
            </a:r>
            <a:r>
              <a:rPr lang="en-US" altLang="zh-CN" b="0" i="0" u="none" strike="noStrike" baseline="0" smtClean="0">
                <a:latin typeface="Times New Roman"/>
                <a:ea typeface="华文新魏"/>
              </a:rPr>
              <a:t>dll</a:t>
            </a:r>
            <a:r>
              <a:rPr lang="zh-CN" altLang="en-US" b="0" i="0" u="none" strike="noStrike" baseline="0" smtClean="0">
                <a:latin typeface="Times New Roman"/>
                <a:ea typeface="华文新魏"/>
              </a:rPr>
              <a:t>的库，使用前需要在电脑上注册，可以通过以下两种方式注册：</a:t>
            </a:r>
          </a:p>
          <a:p>
            <a:pPr marR="0" lvl="0" rtl="0"/>
            <a:r>
              <a:rPr lang="zh-CN" altLang="en-US" b="0" i="0" u="none" strike="noStrike" baseline="0" smtClean="0">
                <a:latin typeface="Times New Roman"/>
                <a:ea typeface="华文新魏"/>
              </a:rPr>
              <a:t>方法一：使用官网提供的安装程序。</a:t>
            </a:r>
          </a:p>
          <a:p>
            <a:pPr marR="0" lvl="0" rtl="0"/>
            <a:r>
              <a:rPr lang="zh-CN" altLang="en-US" b="0" i="0" u="none" strike="noStrike" baseline="0" smtClean="0">
                <a:latin typeface="Times New Roman"/>
                <a:ea typeface="华文新魏"/>
              </a:rPr>
              <a:t>方法二：找到</a:t>
            </a:r>
            <a:r>
              <a:rPr lang="en-US" altLang="zh-CN" b="0" i="0" u="none" strike="noStrike" baseline="0" smtClean="0">
                <a:latin typeface="Times New Roman"/>
                <a:ea typeface="华文新魏"/>
              </a:rPr>
              <a:t>Jmail</a:t>
            </a:r>
            <a:r>
              <a:rPr lang="zh-CN" altLang="en-US" b="0" i="0" u="none" strike="noStrike" baseline="0" smtClean="0">
                <a:latin typeface="Times New Roman"/>
                <a:ea typeface="华文新魏"/>
              </a:rPr>
              <a:t>组件库，通过命令窗口定位到这个库，使用命令“</a:t>
            </a:r>
            <a:r>
              <a:rPr lang="en-US" altLang="zh-CN" b="0" i="0" u="none" strike="noStrike" baseline="0" smtClean="0">
                <a:latin typeface="Times New Roman"/>
                <a:ea typeface="华文新魏"/>
              </a:rPr>
              <a:t>regsvr32 jmail.dll</a:t>
            </a:r>
            <a:r>
              <a:rPr lang="zh-CN" altLang="en-US" b="0" i="0" u="none" strike="noStrike" baseline="0" smtClean="0">
                <a:latin typeface="Times New Roman"/>
                <a:ea typeface="华文新魏"/>
              </a:rPr>
              <a:t>”注册即可。</a:t>
            </a:r>
          </a:p>
          <a:p>
            <a:pPr marR="0" lvl="0" rtl="0"/>
            <a:r>
              <a:rPr lang="zh-CN" altLang="en-US" b="0" i="0" u="none" strike="noStrike" baseline="0" smtClean="0">
                <a:latin typeface="Times New Roman"/>
                <a:ea typeface="华文新魏"/>
              </a:rPr>
              <a:t>官网提供的安装程序会完成如下功能：</a:t>
            </a:r>
          </a:p>
          <a:p>
            <a:pPr marR="0" lvl="0" rtl="0"/>
            <a:r>
              <a:rPr lang="zh-CN" altLang="en-US" b="0" i="0" u="none" strike="noStrike" baseline="0" smtClean="0">
                <a:latin typeface="Times New Roman"/>
                <a:ea typeface="华文新魏"/>
              </a:rPr>
              <a:t>检测电脑上是否已经有了一个</a:t>
            </a:r>
            <a:r>
              <a:rPr lang="en-US" altLang="zh-CN" b="0" i="0" u="none" strike="noStrike" baseline="0" smtClean="0">
                <a:latin typeface="Times New Roman"/>
                <a:ea typeface="华文新魏"/>
              </a:rPr>
              <a:t>Jmail</a:t>
            </a:r>
            <a:r>
              <a:rPr lang="zh-CN" altLang="en-US" b="0" i="0" u="none" strike="noStrike" baseline="0" smtClean="0">
                <a:latin typeface="Times New Roman"/>
                <a:ea typeface="华文新魏"/>
              </a:rPr>
              <a:t>的版本，会让用户选择“卸载”或“停止安装”。</a:t>
            </a:r>
          </a:p>
        </p:txBody>
      </p:sp>
    </p:spTree>
    <p:extLst>
      <p:ext uri="{BB962C8B-B14F-4D97-AF65-F5344CB8AC3E}">
        <p14:creationId xmlns:p14="http://schemas.microsoft.com/office/powerpoint/2010/main" val="5472414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笔者写本章节时，</a:t>
            </a:r>
            <a:r>
              <a:rPr lang="en-US" altLang="zh-CN" b="0" i="0" u="none" strike="noStrike" baseline="0" smtClean="0">
                <a:latin typeface="Times New Roman"/>
                <a:ea typeface="华文新魏"/>
              </a:rPr>
              <a:t>Jmail</a:t>
            </a:r>
            <a:r>
              <a:rPr lang="zh-CN" altLang="en-US" b="0" i="0" u="none" strike="noStrike" baseline="0" smtClean="0">
                <a:latin typeface="Times New Roman"/>
                <a:ea typeface="华文新魏"/>
              </a:rPr>
              <a:t>的版本是</a:t>
            </a:r>
            <a:r>
              <a:rPr lang="en-US" altLang="zh-CN" b="0" i="0" u="none" strike="noStrike" baseline="0" smtClean="0">
                <a:latin typeface="Times New Roman"/>
                <a:ea typeface="华文新魏"/>
              </a:rPr>
              <a:t>4.5.0</a:t>
            </a:r>
            <a:r>
              <a:rPr lang="zh-CN" altLang="en-US" b="0" i="0" u="none" strike="noStrike" baseline="0" smtClean="0">
                <a:latin typeface="Times New Roman"/>
                <a:ea typeface="华文新魏"/>
              </a:rPr>
              <a:t>。高级的版本可能不会再提供一些低版本的函数，所以提醒读者，本章示例所用的</a:t>
            </a:r>
            <a:r>
              <a:rPr lang="en-US" altLang="zh-CN" b="0" i="0" u="none" strike="noStrike" baseline="0" smtClean="0">
                <a:latin typeface="Times New Roman"/>
                <a:ea typeface="华文新魏"/>
              </a:rPr>
              <a:t>Jmail</a:t>
            </a:r>
            <a:r>
              <a:rPr lang="zh-CN" altLang="en-US" b="0" i="0" u="none" strike="noStrike" baseline="0" smtClean="0">
                <a:latin typeface="Times New Roman"/>
                <a:ea typeface="华文新魏"/>
              </a:rPr>
              <a:t>版本是</a:t>
            </a:r>
            <a:r>
              <a:rPr lang="en-US" altLang="zh-CN" b="0" i="0" u="none" strike="noStrike" baseline="0" smtClean="0">
                <a:latin typeface="Times New Roman"/>
                <a:ea typeface="华文新魏"/>
              </a:rPr>
              <a:t>4.3</a:t>
            </a:r>
            <a:r>
              <a:rPr lang="zh-CN" altLang="en-US" b="0" i="0" u="none" strike="noStrike" baseline="0" smtClean="0">
                <a:latin typeface="Times New Roman"/>
                <a:ea typeface="华文新魏"/>
              </a:rPr>
              <a:t>。这里演示下应用向导安装组件的过程。</a:t>
            </a:r>
          </a:p>
          <a:p>
            <a:pPr marR="0" lvl="0" rtl="0"/>
            <a:r>
              <a:rPr lang="zh-CN" altLang="en-US" b="0" i="0" u="none" strike="noStrike" baseline="0" smtClean="0">
                <a:latin typeface="Times New Roman"/>
                <a:ea typeface="华文新魏"/>
              </a:rPr>
              <a:t>从官网或者网上找到</a:t>
            </a:r>
            <a:r>
              <a:rPr lang="en-US" altLang="zh-CN" b="0" i="0" u="none" strike="noStrike" baseline="0" smtClean="0">
                <a:latin typeface="Times New Roman"/>
                <a:ea typeface="华文新魏"/>
              </a:rPr>
              <a:t>Jmai4.3</a:t>
            </a:r>
            <a:r>
              <a:rPr lang="zh-CN" altLang="en-US" b="0" i="0" u="none" strike="noStrike" baseline="0" smtClean="0">
                <a:latin typeface="Times New Roman"/>
                <a:ea typeface="华文新魏"/>
              </a:rPr>
              <a:t>的安装程序，开始安装，如图</a:t>
            </a:r>
            <a:r>
              <a:rPr lang="en-US" altLang="zh-CN" b="0" i="0" u="none" strike="noStrike" baseline="0" smtClean="0">
                <a:latin typeface="Times New Roman"/>
                <a:ea typeface="华文新魏"/>
              </a:rPr>
              <a:t>9.15</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18717142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9.15</a:t>
            </a:r>
            <a:r>
              <a:rPr lang="zh-CN" altLang="en-US" b="0" i="0" u="none" strike="noStrike" kern="1800" baseline="0" smtClean="0">
                <a:latin typeface="Times New Roman"/>
                <a:ea typeface="楷体"/>
              </a:rPr>
              <a:t>  安装过程</a:t>
            </a:r>
            <a:r>
              <a:rPr lang="en-US" altLang="zh-CN" b="0" i="0" u="none" strike="noStrike" kern="1800" baseline="0" smtClean="0">
                <a:latin typeface="Times New Roman"/>
                <a:ea typeface="楷体"/>
              </a:rPr>
              <a:t>1</a:t>
            </a:r>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a:xfrm>
            <a:off x="251520" y="5157216"/>
            <a:ext cx="8579296" cy="1368128"/>
          </a:xfrm>
        </p:spPr>
        <p:txBody>
          <a:bodyPr/>
          <a:lstStyle/>
          <a:p>
            <a:pPr marR="0" lvl="0" rtl="0"/>
            <a:r>
              <a:rPr lang="zh-CN" altLang="en-US" b="0" i="0" u="none" strike="noStrike" baseline="0" dirty="0" smtClean="0">
                <a:latin typeface="Times New Roman"/>
                <a:ea typeface="华文新魏"/>
              </a:rPr>
              <a:t>在向导的第</a:t>
            </a:r>
            <a:r>
              <a:rPr lang="en-US" altLang="zh-CN" b="0" i="0" u="none" strike="noStrike" baseline="0" dirty="0" smtClean="0">
                <a:latin typeface="Times New Roman"/>
                <a:ea typeface="华文新魏"/>
              </a:rPr>
              <a:t>4</a:t>
            </a:r>
            <a:r>
              <a:rPr lang="zh-CN" altLang="en-US" b="0" i="0" u="none" strike="noStrike" baseline="0" dirty="0" smtClean="0">
                <a:latin typeface="Times New Roman"/>
                <a:ea typeface="华文新魏"/>
              </a:rPr>
              <a:t>步选择安装的位置，如图</a:t>
            </a:r>
            <a:r>
              <a:rPr lang="en-US" altLang="zh-CN" b="0" i="0" u="none" strike="noStrike" baseline="0" dirty="0" smtClean="0">
                <a:latin typeface="Times New Roman"/>
                <a:ea typeface="华文新魏"/>
              </a:rPr>
              <a:t>9.16</a:t>
            </a:r>
            <a:r>
              <a:rPr lang="zh-CN" altLang="en-US" b="0" i="0" u="none" strike="noStrike" baseline="0" dirty="0" smtClean="0">
                <a:latin typeface="Times New Roman"/>
                <a:ea typeface="华文新魏"/>
              </a:rPr>
              <a:t>所示。</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830298307"/>
              </p:ext>
            </p:extLst>
          </p:nvPr>
        </p:nvGraphicFramePr>
        <p:xfrm>
          <a:off x="396403" y="1700784"/>
          <a:ext cx="8351194" cy="3160324"/>
        </p:xfrm>
        <a:graphic>
          <a:graphicData uri="http://schemas.openxmlformats.org/presentationml/2006/ole">
            <mc:AlternateContent xmlns:mc="http://schemas.openxmlformats.org/markup-compatibility/2006">
              <mc:Choice xmlns:v="urn:schemas-microsoft-com:vml" Requires="v">
                <p:oleObj spid="_x0000_s15367" name="Visio" r:id="rId3" imgW="9982605" imgH="3781087" progId="Visio.Drawing.11">
                  <p:embed/>
                </p:oleObj>
              </mc:Choice>
              <mc:Fallback>
                <p:oleObj name="Visio" r:id="rId3" imgW="9982605" imgH="378108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403" y="1700784"/>
                        <a:ext cx="8351194" cy="3160324"/>
                      </a:xfrm>
                      <a:prstGeom prst="rect">
                        <a:avLst/>
                      </a:prstGeom>
                      <a:noFill/>
                    </p:spPr>
                  </p:pic>
                </p:oleObj>
              </mc:Fallback>
            </mc:AlternateContent>
          </a:graphicData>
        </a:graphic>
      </p:graphicFrame>
    </p:spTree>
    <p:extLst>
      <p:ext uri="{BB962C8B-B14F-4D97-AF65-F5344CB8AC3E}">
        <p14:creationId xmlns:p14="http://schemas.microsoft.com/office/powerpoint/2010/main" val="12453443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9.1.1</a:t>
            </a:r>
            <a:r>
              <a:rPr lang="zh-CN" altLang="en-US" b="0" i="0" u="none" strike="noStrike" kern="1800" baseline="0" smtClean="0">
                <a:latin typeface="Times New Roman"/>
                <a:ea typeface="楷体"/>
              </a:rPr>
              <a:t>  程序主界面</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主界面用来管理</a:t>
            </a:r>
            <a:r>
              <a:rPr lang="en-US" altLang="zh-CN" b="0" i="0" u="none" strike="noStrike" baseline="0" smtClean="0">
                <a:latin typeface="Times New Roman"/>
                <a:ea typeface="华文新魏"/>
              </a:rPr>
              <a:t>3</a:t>
            </a:r>
            <a:r>
              <a:rPr lang="zh-CN" altLang="en-US" b="0" i="0" u="none" strike="noStrike" baseline="0" smtClean="0">
                <a:latin typeface="Times New Roman"/>
                <a:ea typeface="华文新魏"/>
              </a:rPr>
              <a:t>个对话框的显示：收件箱、发件箱和设置对话框，如图</a:t>
            </a:r>
            <a:r>
              <a:rPr lang="en-US" altLang="zh-CN" b="0" i="0" u="none" strike="noStrike" baseline="0" smtClean="0">
                <a:latin typeface="Times New Roman"/>
                <a:ea typeface="华文新魏"/>
              </a:rPr>
              <a:t>9.1</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16381656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dirty="0" smtClean="0">
                <a:latin typeface="Times New Roman"/>
                <a:ea typeface="楷体"/>
              </a:rPr>
              <a:t>图</a:t>
            </a:r>
            <a:r>
              <a:rPr lang="en-US" altLang="zh-CN" b="0" i="0" u="none" strike="noStrike" kern="1800" baseline="0" dirty="0" smtClean="0">
                <a:latin typeface="Times New Roman"/>
                <a:ea typeface="楷体"/>
              </a:rPr>
              <a:t>9.16</a:t>
            </a:r>
            <a:r>
              <a:rPr lang="zh-CN" altLang="en-US" b="0" i="0" u="none" strike="noStrike" kern="1800" baseline="0" dirty="0" smtClean="0">
                <a:latin typeface="Times New Roman"/>
                <a:ea typeface="楷体"/>
              </a:rPr>
              <a:t>  安装过程</a:t>
            </a:r>
            <a:r>
              <a:rPr lang="en-US" altLang="zh-CN" b="0" i="0" u="none" strike="noStrike" kern="1800" baseline="0" dirty="0" smtClean="0">
                <a:latin typeface="Times New Roman"/>
                <a:ea typeface="楷体"/>
              </a:rPr>
              <a:t>2</a:t>
            </a:r>
            <a:endParaRPr lang="zh-CN" altLang="en-US" b="0" i="0" u="none" strike="noStrike" kern="1800" baseline="0" dirty="0" smtClean="0">
              <a:latin typeface="Times New Roman"/>
              <a:ea typeface="楷体"/>
            </a:endParaRPr>
          </a:p>
        </p:txBody>
      </p:sp>
      <p:sp>
        <p:nvSpPr>
          <p:cNvPr id="3" name="文本占位符 2"/>
          <p:cNvSpPr>
            <a:spLocks noGrp="1"/>
          </p:cNvSpPr>
          <p:nvPr>
            <p:ph type="body" idx="1"/>
          </p:nvPr>
        </p:nvSpPr>
        <p:spPr>
          <a:xfrm>
            <a:off x="251520" y="4941190"/>
            <a:ext cx="8579296" cy="1584154"/>
          </a:xfrm>
        </p:spPr>
        <p:txBody>
          <a:bodyPr/>
          <a:lstStyle/>
          <a:p>
            <a:pPr marR="0" lvl="0" rtl="0"/>
            <a:r>
              <a:rPr lang="zh-CN" altLang="en-US" b="0" i="0" u="none" strike="noStrike" baseline="0" dirty="0" smtClean="0">
                <a:latin typeface="Times New Roman"/>
                <a:ea typeface="华文新魏"/>
              </a:rPr>
              <a:t>在向导的第</a:t>
            </a:r>
            <a:r>
              <a:rPr lang="en-US" altLang="zh-CN" b="0" i="0" u="none" strike="noStrike" baseline="0" dirty="0" smtClean="0">
                <a:latin typeface="Times New Roman"/>
                <a:ea typeface="华文新魏"/>
              </a:rPr>
              <a:t>5</a:t>
            </a:r>
            <a:r>
              <a:rPr lang="zh-CN" altLang="en-US" b="0" i="0" u="none" strike="noStrike" baseline="0" dirty="0" smtClean="0">
                <a:latin typeface="Times New Roman"/>
                <a:ea typeface="华文新魏"/>
              </a:rPr>
              <a:t>步选择安装的方式，我们选择“</a:t>
            </a:r>
            <a:r>
              <a:rPr lang="en-US" altLang="zh-CN" b="0" i="0" u="none" strike="noStrike" baseline="0" dirty="0" smtClean="0">
                <a:latin typeface="Times New Roman"/>
                <a:ea typeface="华文新魏"/>
              </a:rPr>
              <a:t>Typical</a:t>
            </a:r>
            <a:r>
              <a:rPr lang="zh-CN" altLang="en-US" b="0" i="0" u="none" strike="noStrike" baseline="0" dirty="0" smtClean="0">
                <a:latin typeface="Times New Roman"/>
                <a:ea typeface="华文新魏"/>
              </a:rPr>
              <a:t>”，如图</a:t>
            </a:r>
            <a:r>
              <a:rPr lang="en-US" altLang="zh-CN" b="0" i="0" u="none" strike="noStrike" baseline="0" dirty="0" smtClean="0">
                <a:latin typeface="Times New Roman"/>
                <a:ea typeface="华文新魏"/>
              </a:rPr>
              <a:t>9.17</a:t>
            </a:r>
            <a:r>
              <a:rPr lang="zh-CN" altLang="en-US" b="0" i="0" u="none" strike="noStrike" baseline="0" dirty="0" smtClean="0">
                <a:latin typeface="Times New Roman"/>
                <a:ea typeface="华文新魏"/>
              </a:rPr>
              <a:t>所示。</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970059767"/>
              </p:ext>
            </p:extLst>
          </p:nvPr>
        </p:nvGraphicFramePr>
        <p:xfrm>
          <a:off x="614261" y="1700784"/>
          <a:ext cx="7915477" cy="3024378"/>
        </p:xfrm>
        <a:graphic>
          <a:graphicData uri="http://schemas.openxmlformats.org/presentationml/2006/ole">
            <mc:AlternateContent xmlns:mc="http://schemas.openxmlformats.org/markup-compatibility/2006">
              <mc:Choice xmlns:v="urn:schemas-microsoft-com:vml" Requires="v">
                <p:oleObj spid="_x0000_s16391" name="Visio" r:id="rId3" imgW="9910585" imgH="3788383" progId="Visio.Drawing.11">
                  <p:embed/>
                </p:oleObj>
              </mc:Choice>
              <mc:Fallback>
                <p:oleObj name="Visio" r:id="rId3" imgW="9910585" imgH="3788383"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261" y="1700784"/>
                        <a:ext cx="7915477" cy="3024378"/>
                      </a:xfrm>
                      <a:prstGeom prst="rect">
                        <a:avLst/>
                      </a:prstGeom>
                      <a:noFill/>
                    </p:spPr>
                  </p:pic>
                </p:oleObj>
              </mc:Fallback>
            </mc:AlternateContent>
          </a:graphicData>
        </a:graphic>
      </p:graphicFrame>
    </p:spTree>
    <p:extLst>
      <p:ext uri="{BB962C8B-B14F-4D97-AF65-F5344CB8AC3E}">
        <p14:creationId xmlns:p14="http://schemas.microsoft.com/office/powerpoint/2010/main" val="28205087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9.17</a:t>
            </a:r>
            <a:r>
              <a:rPr lang="zh-CN" altLang="en-US" b="0" i="0" u="none" strike="noStrike" kern="1800" baseline="0" smtClean="0">
                <a:latin typeface="Times New Roman"/>
                <a:ea typeface="楷体"/>
              </a:rPr>
              <a:t>  安装过程</a:t>
            </a:r>
            <a:r>
              <a:rPr lang="en-US" altLang="zh-CN" b="0" i="0" u="none" strike="noStrike" kern="1800" baseline="0" smtClean="0">
                <a:latin typeface="Times New Roman"/>
                <a:ea typeface="楷体"/>
              </a:rPr>
              <a:t>3</a:t>
            </a:r>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a:xfrm>
            <a:off x="251520" y="5157216"/>
            <a:ext cx="8579296" cy="1368128"/>
          </a:xfrm>
        </p:spPr>
        <p:txBody>
          <a:bodyPr>
            <a:normAutofit lnSpcReduction="10000"/>
          </a:bodyPr>
          <a:lstStyle/>
          <a:p>
            <a:pPr marR="0" lvl="0" rtl="0"/>
            <a:r>
              <a:rPr lang="zh-CN" altLang="en-US" b="0" i="0" u="none" strike="noStrike" baseline="0" dirty="0" smtClean="0">
                <a:latin typeface="Times New Roman"/>
                <a:ea typeface="华文新魏"/>
              </a:rPr>
              <a:t>很简单的步骤，动动鼠标就能轻松完成。组件已经注册了，我们看看安装目录下的文件，如图</a:t>
            </a:r>
            <a:r>
              <a:rPr lang="en-US" altLang="zh-CN" b="0" i="0" u="none" strike="noStrike" baseline="0" dirty="0" smtClean="0">
                <a:latin typeface="Times New Roman"/>
                <a:ea typeface="华文新魏"/>
              </a:rPr>
              <a:t>9.18</a:t>
            </a:r>
            <a:r>
              <a:rPr lang="zh-CN" altLang="en-US" b="0" i="0" u="none" strike="noStrike" baseline="0" dirty="0" smtClean="0">
                <a:latin typeface="Times New Roman"/>
                <a:ea typeface="华文新魏"/>
              </a:rPr>
              <a:t>所示。</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528494689"/>
              </p:ext>
            </p:extLst>
          </p:nvPr>
        </p:nvGraphicFramePr>
        <p:xfrm>
          <a:off x="595233" y="1700784"/>
          <a:ext cx="7953533" cy="3024378"/>
        </p:xfrm>
        <a:graphic>
          <a:graphicData uri="http://schemas.openxmlformats.org/presentationml/2006/ole">
            <mc:AlternateContent xmlns:mc="http://schemas.openxmlformats.org/markup-compatibility/2006">
              <mc:Choice xmlns:v="urn:schemas-microsoft-com:vml" Requires="v">
                <p:oleObj spid="_x0000_s17415" name="Visio" r:id="rId3" imgW="9947539" imgH="3786221" progId="Visio.Drawing.11">
                  <p:embed/>
                </p:oleObj>
              </mc:Choice>
              <mc:Fallback>
                <p:oleObj name="Visio" r:id="rId3" imgW="9947539" imgH="3786221"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233" y="1700784"/>
                        <a:ext cx="7953533" cy="3024378"/>
                      </a:xfrm>
                      <a:prstGeom prst="rect">
                        <a:avLst/>
                      </a:prstGeom>
                      <a:noFill/>
                    </p:spPr>
                  </p:pic>
                </p:oleObj>
              </mc:Fallback>
            </mc:AlternateContent>
          </a:graphicData>
        </a:graphic>
      </p:graphicFrame>
    </p:spTree>
    <p:extLst>
      <p:ext uri="{BB962C8B-B14F-4D97-AF65-F5344CB8AC3E}">
        <p14:creationId xmlns:p14="http://schemas.microsoft.com/office/powerpoint/2010/main" val="20074250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9.18</a:t>
            </a:r>
            <a:r>
              <a:rPr lang="zh-CN" altLang="en-US" b="0" i="0" u="none" strike="noStrike" kern="1800" baseline="0" smtClean="0">
                <a:latin typeface="Times New Roman"/>
                <a:ea typeface="楷体"/>
              </a:rPr>
              <a:t>  目录下的文件</a:t>
            </a:r>
          </a:p>
        </p:txBody>
      </p:sp>
      <p:sp>
        <p:nvSpPr>
          <p:cNvPr id="3" name="文本占位符 2"/>
          <p:cNvSpPr>
            <a:spLocks noGrp="1"/>
          </p:cNvSpPr>
          <p:nvPr>
            <p:ph type="body" idx="1"/>
          </p:nvPr>
        </p:nvSpPr>
        <p:spPr>
          <a:xfrm>
            <a:off x="251520" y="3645027"/>
            <a:ext cx="8579296" cy="2880317"/>
          </a:xfrm>
        </p:spPr>
        <p:txBody>
          <a:bodyPr/>
          <a:lstStyle/>
          <a:p>
            <a:pPr marR="0" lvl="0" rtl="0"/>
            <a:r>
              <a:rPr lang="zh-CN" altLang="en-US" b="0" i="0" u="none" strike="noStrike" baseline="0" dirty="0" smtClean="0">
                <a:latin typeface="Times New Roman"/>
                <a:ea typeface="华文新魏"/>
              </a:rPr>
              <a:t>可以看到</a:t>
            </a:r>
            <a:r>
              <a:rPr lang="en-US" altLang="zh-CN" b="0" i="0" u="none" strike="noStrike" baseline="0" dirty="0" err="1" smtClean="0">
                <a:latin typeface="Times New Roman"/>
                <a:ea typeface="华文新魏"/>
              </a:rPr>
              <a:t>jmail.dll</a:t>
            </a:r>
            <a:r>
              <a:rPr lang="zh-CN" altLang="en-US" b="0" i="0" u="none" strike="noStrike" baseline="0" dirty="0" smtClean="0">
                <a:latin typeface="Times New Roman"/>
                <a:ea typeface="华文新魏"/>
              </a:rPr>
              <a:t>、一个自述文档</a:t>
            </a:r>
            <a:r>
              <a:rPr lang="en-US" altLang="zh-CN" b="0" i="0" u="none" strike="noStrike" baseline="0" dirty="0" err="1" smtClean="0">
                <a:latin typeface="Times New Roman"/>
                <a:ea typeface="华文新魏"/>
              </a:rPr>
              <a:t>readme.txt</a:t>
            </a:r>
            <a:r>
              <a:rPr lang="zh-CN" altLang="en-US" b="0" i="0" u="none" strike="noStrike" baseline="0" dirty="0" smtClean="0">
                <a:latin typeface="Times New Roman"/>
                <a:ea typeface="华文新魏"/>
              </a:rPr>
              <a:t>和一个</a:t>
            </a:r>
            <a:r>
              <a:rPr lang="en-US" altLang="zh-CN" b="0" i="0" u="none" strike="noStrike" baseline="0" dirty="0" smtClean="0">
                <a:latin typeface="Times New Roman"/>
                <a:ea typeface="华文新魏"/>
              </a:rPr>
              <a:t>PDF</a:t>
            </a:r>
            <a:r>
              <a:rPr lang="zh-CN" altLang="en-US" b="0" i="0" u="none" strike="noStrike" baseline="0" dirty="0" smtClean="0">
                <a:latin typeface="Times New Roman"/>
                <a:ea typeface="华文新魏"/>
              </a:rPr>
              <a:t>格式的使用手册，文件夹中包含了使用了这个组件的示例，如图</a:t>
            </a:r>
            <a:r>
              <a:rPr lang="en-US" altLang="zh-CN" b="0" i="0" u="none" strike="noStrike" baseline="0" dirty="0" smtClean="0">
                <a:latin typeface="Times New Roman"/>
                <a:ea typeface="华文新魏"/>
              </a:rPr>
              <a:t>9.19</a:t>
            </a:r>
            <a:r>
              <a:rPr lang="zh-CN" altLang="en-US" b="0" i="0" u="none" strike="noStrike" baseline="0" dirty="0" smtClean="0">
                <a:latin typeface="Times New Roman"/>
                <a:ea typeface="华文新魏"/>
              </a:rPr>
              <a:t>所示。</a:t>
            </a:r>
          </a:p>
        </p:txBody>
      </p:sp>
      <p:pic>
        <p:nvPicPr>
          <p:cNvPr id="1843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121" y="1700784"/>
            <a:ext cx="6086740" cy="1728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21036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9.19</a:t>
            </a:r>
            <a:r>
              <a:rPr lang="zh-CN" altLang="en-US" b="0" i="0" u="none" strike="noStrike" kern="1800" baseline="0" smtClean="0">
                <a:latin typeface="Times New Roman"/>
                <a:ea typeface="楷体"/>
              </a:rPr>
              <a:t>  组件使用示例源代码</a:t>
            </a:r>
          </a:p>
        </p:txBody>
      </p:sp>
      <p:sp>
        <p:nvSpPr>
          <p:cNvPr id="3" name="文本占位符 2"/>
          <p:cNvSpPr>
            <a:spLocks noGrp="1"/>
          </p:cNvSpPr>
          <p:nvPr>
            <p:ph type="body" idx="1"/>
          </p:nvPr>
        </p:nvSpPr>
        <p:spPr>
          <a:xfrm>
            <a:off x="251520" y="3645026"/>
            <a:ext cx="8579296" cy="2880317"/>
          </a:xfrm>
        </p:spPr>
        <p:txBody>
          <a:bodyPr>
            <a:normAutofit lnSpcReduction="10000"/>
          </a:bodyPr>
          <a:lstStyle/>
          <a:p>
            <a:pPr marR="0" lvl="0" rtl="0"/>
            <a:r>
              <a:rPr lang="zh-CN" altLang="en-US" b="0" i="0" u="none" strike="noStrike" baseline="0" dirty="0" smtClean="0">
                <a:latin typeface="Times New Roman"/>
                <a:ea typeface="华文新魏"/>
              </a:rPr>
              <a:t>我们要使用这个组件，需要复制</a:t>
            </a:r>
            <a:r>
              <a:rPr lang="en-US" altLang="zh-CN" b="0" i="0" u="none" strike="noStrike" baseline="0" dirty="0" err="1" smtClean="0">
                <a:latin typeface="Times New Roman"/>
                <a:ea typeface="华文新魏"/>
              </a:rPr>
              <a:t>jmail.dll</a:t>
            </a:r>
            <a:r>
              <a:rPr lang="zh-CN" altLang="en-US" b="0" i="0" u="none" strike="noStrike" baseline="0" dirty="0" smtClean="0">
                <a:latin typeface="Times New Roman"/>
                <a:ea typeface="华文新魏"/>
              </a:rPr>
              <a:t>到工程文件下，然后在</a:t>
            </a:r>
            <a:r>
              <a:rPr lang="en-US" altLang="zh-CN" b="0" i="0" u="none" strike="noStrike" baseline="0" dirty="0" err="1" smtClean="0">
                <a:latin typeface="Times New Roman"/>
                <a:ea typeface="华文新魏"/>
              </a:rPr>
              <a:t>stdafx.h</a:t>
            </a:r>
            <a:r>
              <a:rPr lang="zh-CN" altLang="en-US" b="0" i="0" u="none" strike="noStrike" baseline="0" dirty="0" smtClean="0">
                <a:latin typeface="Times New Roman"/>
                <a:ea typeface="华文新魏"/>
              </a:rPr>
              <a:t>文件中加入如下语句：</a:t>
            </a:r>
          </a:p>
          <a:p>
            <a:pPr marR="0" lvl="0" rtl="0"/>
            <a:r>
              <a:rPr lang="en-US" altLang="zh-CN" b="0" i="0" u="none" strike="noStrike" baseline="0" dirty="0" smtClean="0">
                <a:latin typeface="Times New Roman"/>
                <a:ea typeface="华文新魏"/>
              </a:rPr>
              <a:t>#import "</a:t>
            </a:r>
            <a:r>
              <a:rPr lang="en-US" altLang="zh-CN" b="0" i="0" u="none" strike="noStrike" baseline="0" dirty="0" err="1" smtClean="0">
                <a:latin typeface="Times New Roman"/>
                <a:ea typeface="华文新魏"/>
              </a:rPr>
              <a:t>jmail.dll</a:t>
            </a:r>
            <a:r>
              <a:rPr lang="en-US" altLang="zh-CN" b="0" i="0" u="none" strike="noStrike" baseline="0" dirty="0" smtClean="0">
                <a:latin typeface="Times New Roman"/>
                <a:ea typeface="华文新魏"/>
              </a:rPr>
              <a:t>"</a:t>
            </a:r>
          </a:p>
          <a:p>
            <a:pPr marR="0" lvl="0" rtl="0"/>
            <a:r>
              <a:rPr lang="en-US" altLang="zh-CN" b="0" i="0" u="none" strike="noStrike" baseline="0" dirty="0" smtClean="0">
                <a:latin typeface="Times New Roman"/>
                <a:ea typeface="华文新魏"/>
              </a:rPr>
              <a:t>using namespace </a:t>
            </a:r>
            <a:r>
              <a:rPr lang="en-US" altLang="zh-CN" b="0" i="0" u="none" strike="noStrike" baseline="0" dirty="0" err="1" smtClean="0">
                <a:latin typeface="Times New Roman"/>
                <a:ea typeface="华文新魏"/>
              </a:rPr>
              <a:t>jmail</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那么我们就可以在程序的源代码中直接使用</a:t>
            </a:r>
            <a:r>
              <a:rPr lang="en-US" altLang="zh-CN" b="0" i="0" u="none" strike="noStrike" baseline="0" dirty="0" err="1" smtClean="0">
                <a:latin typeface="Times New Roman"/>
                <a:ea typeface="华文新魏"/>
              </a:rPr>
              <a:t>jmail</a:t>
            </a:r>
            <a:r>
              <a:rPr lang="zh-CN" altLang="en-US" b="0" i="0" u="none" strike="noStrike" baseline="0" dirty="0" smtClean="0">
                <a:latin typeface="Times New Roman"/>
                <a:ea typeface="华文新魏"/>
              </a:rPr>
              <a:t>提供的属性和方法了。</a:t>
            </a:r>
          </a:p>
        </p:txBody>
      </p:sp>
      <p:pic>
        <p:nvPicPr>
          <p:cNvPr id="1945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523" y="1916811"/>
            <a:ext cx="6394954" cy="151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57480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9.2.2</a:t>
            </a:r>
            <a:r>
              <a:rPr lang="zh-CN" altLang="en-US" b="0" i="0" u="none" strike="noStrike" kern="1800" baseline="0" smtClean="0">
                <a:latin typeface="Times New Roman"/>
                <a:ea typeface="楷体"/>
              </a:rPr>
              <a:t>  属性</a:t>
            </a: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a:ea typeface="华文新魏"/>
              </a:rPr>
              <a:t>Jmail</a:t>
            </a:r>
            <a:r>
              <a:rPr lang="zh-CN" altLang="en-US" b="0" i="0" u="none" strike="noStrike" baseline="0" smtClean="0">
                <a:latin typeface="Times New Roman"/>
                <a:ea typeface="华文新魏"/>
              </a:rPr>
              <a:t>的常用属性字段如下：</a:t>
            </a:r>
          </a:p>
          <a:p>
            <a:pPr marR="0" lvl="0" rtl="0"/>
            <a:r>
              <a:rPr lang="en-US" altLang="zh-CN" b="0" i="0" u="none" strike="noStrike" baseline="0" smtClean="0">
                <a:latin typeface="Times New Roman"/>
                <a:ea typeface="华文新魏"/>
              </a:rPr>
              <a:t>From</a:t>
            </a:r>
            <a:r>
              <a:rPr lang="zh-CN" altLang="en-US" b="0" i="0" u="none" strike="noStrike" baseline="0" smtClean="0">
                <a:latin typeface="Times New Roman"/>
                <a:ea typeface="华文新魏"/>
              </a:rPr>
              <a:t>：发件人邮箱号。</a:t>
            </a:r>
          </a:p>
        </p:txBody>
      </p:sp>
    </p:spTree>
    <p:extLst>
      <p:ext uri="{BB962C8B-B14F-4D97-AF65-F5344CB8AC3E}">
        <p14:creationId xmlns:p14="http://schemas.microsoft.com/office/powerpoint/2010/main" val="3216073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9.2.3</a:t>
            </a:r>
            <a:r>
              <a:rPr lang="zh-CN" altLang="en-US" b="0" i="0" u="none" strike="noStrike" kern="1800" baseline="0" smtClean="0">
                <a:latin typeface="Times New Roman"/>
                <a:ea typeface="楷体"/>
              </a:rPr>
              <a:t>  方法</a:t>
            </a: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a:ea typeface="华文新魏"/>
              </a:rPr>
              <a:t>Jmail</a:t>
            </a:r>
            <a:r>
              <a:rPr lang="zh-CN" altLang="en-US" b="0" i="0" u="none" strike="noStrike" baseline="0" smtClean="0">
                <a:latin typeface="Times New Roman"/>
                <a:ea typeface="华文新魏"/>
              </a:rPr>
              <a:t>的常用方法如下：</a:t>
            </a:r>
          </a:p>
          <a:p>
            <a:pPr marR="0" lvl="0" rtl="0"/>
            <a:r>
              <a:rPr lang="en-US" altLang="zh-CN" b="0" i="0" u="none" strike="noStrike" baseline="0" smtClean="0">
                <a:latin typeface="Times New Roman"/>
                <a:ea typeface="华文新魏"/>
              </a:rPr>
              <a:t>AddAttachment("filename",[ContentType])</a:t>
            </a:r>
            <a:r>
              <a:rPr lang="zh-CN" altLang="en-US" b="0" i="0" u="none" strike="noStrike" baseline="0" smtClean="0">
                <a:latin typeface="Times New Roman"/>
                <a:ea typeface="华文新魏"/>
              </a:rPr>
              <a:t>，用来添加附件。</a:t>
            </a:r>
          </a:p>
        </p:txBody>
      </p:sp>
    </p:spTree>
    <p:extLst>
      <p:ext uri="{BB962C8B-B14F-4D97-AF65-F5344CB8AC3E}">
        <p14:creationId xmlns:p14="http://schemas.microsoft.com/office/powerpoint/2010/main" val="36986843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9.2.4  </a:t>
            </a:r>
            <a:r>
              <a:rPr lang="zh-CN" altLang="en-US" b="0" i="0" u="none" strike="noStrike" kern="1800" baseline="0" smtClean="0">
                <a:latin typeface="Times New Roman"/>
                <a:ea typeface="楷体"/>
              </a:rPr>
              <a:t>发送和接收邮件示例</a:t>
            </a:r>
          </a:p>
        </p:txBody>
      </p:sp>
      <p:sp>
        <p:nvSpPr>
          <p:cNvPr id="3" name="文本占位符 2"/>
          <p:cNvSpPr>
            <a:spLocks noGrp="1"/>
          </p:cNvSpPr>
          <p:nvPr>
            <p:ph type="body" idx="1"/>
          </p:nvPr>
        </p:nvSpPr>
        <p:spPr/>
        <p:txBody>
          <a:bodyPr>
            <a:normAutofit fontScale="77500" lnSpcReduction="20000"/>
          </a:bodyPr>
          <a:lstStyle/>
          <a:p>
            <a:pPr marR="0" lvl="0" rtl="0"/>
            <a:r>
              <a:rPr lang="zh-CN" altLang="en-US" b="0" i="0" u="none" strike="noStrike" baseline="0" smtClean="0">
                <a:latin typeface="Times New Roman"/>
                <a:ea typeface="华文新魏"/>
              </a:rPr>
              <a:t>首先看下发送邮件的代码，如下：</a:t>
            </a:r>
          </a:p>
          <a:p>
            <a:pPr marR="0" lvl="0" rtl="0"/>
            <a:r>
              <a:rPr lang="en-US" altLang="zh-CN" b="0" i="0" u="none" strike="noStrike" baseline="0" smtClean="0">
                <a:latin typeface="Times New Roman"/>
                <a:ea typeface="华文新魏"/>
              </a:rPr>
              <a:t>01</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首先创建一个</a:t>
            </a:r>
            <a:r>
              <a:rPr lang="en-US" altLang="zh-CN" b="0" i="0" u="none" strike="noStrike" baseline="0" smtClean="0">
                <a:latin typeface="Times New Roman"/>
                <a:ea typeface="华文新魏"/>
              </a:rPr>
              <a:t>jmail.message</a:t>
            </a:r>
            <a:r>
              <a:rPr lang="zh-CN" altLang="en-US" b="0" i="0" u="none" strike="noStrike" baseline="0" smtClean="0">
                <a:latin typeface="Times New Roman"/>
                <a:ea typeface="华文新魏"/>
              </a:rPr>
              <a:t>对象</a:t>
            </a:r>
          </a:p>
          <a:p>
            <a:pPr marR="0" lvl="0" rtl="0"/>
            <a:r>
              <a:rPr lang="en-US" altLang="zh-CN" b="1" i="0" u="none" strike="noStrike" baseline="0" smtClean="0">
                <a:latin typeface="Times New Roman"/>
                <a:ea typeface="华文新魏"/>
              </a:rPr>
              <a:t>02</a:t>
            </a:r>
            <a:r>
              <a:rPr lang="zh-CN" altLang="en-US" b="1" i="0" u="none" strike="noStrike" baseline="0" smtClean="0">
                <a:latin typeface="Times New Roman"/>
                <a:ea typeface="华文新魏"/>
              </a:rPr>
              <a:t>	</a:t>
            </a:r>
            <a:r>
              <a:rPr lang="en-US" altLang="zh-CN" b="1" i="0" u="none" strike="noStrike" baseline="0" smtClean="0">
                <a:latin typeface="Times New Roman"/>
                <a:ea typeface="华文新魏"/>
              </a:rPr>
              <a:t>jmail::IMessagePtr pMessage("JMail.Message")</a:t>
            </a:r>
            <a:r>
              <a:rPr lang="en-US" altLang="zh-CN" b="0" i="0" u="none" strike="noStrike" baseline="0" smtClean="0">
                <a:latin typeface="Times New Roman"/>
                <a:ea typeface="华文新魏"/>
              </a:rPr>
              <a:t>;</a:t>
            </a:r>
          </a:p>
          <a:p>
            <a:pPr marR="0" lvl="0" rtl="0"/>
            <a:r>
              <a:rPr lang="en-US" altLang="zh-CN" b="0" i="0" u="none" strike="noStrike" baseline="0" smtClean="0">
                <a:latin typeface="Times New Roman"/>
                <a:ea typeface="华文新魏"/>
              </a:rPr>
              <a:t>03</a:t>
            </a:r>
            <a:r>
              <a:rPr lang="zh-CN" altLang="en-US" b="0" i="0" u="none" strike="noStrike" baseline="0" smtClean="0">
                <a:latin typeface="Times New Roman"/>
                <a:ea typeface="华文新魏"/>
              </a:rPr>
              <a:t>	</a:t>
            </a:r>
          </a:p>
          <a:p>
            <a:pPr marR="0" lvl="0" rtl="0"/>
            <a:r>
              <a:rPr lang="en-US" altLang="zh-CN" b="0" i="0" u="none" strike="noStrike" baseline="0" smtClean="0">
                <a:latin typeface="Times New Roman"/>
                <a:ea typeface="华文新魏"/>
              </a:rPr>
              <a:t>04</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填充发件人邮箱</a:t>
            </a:r>
          </a:p>
          <a:p>
            <a:pPr marR="0" lvl="0" rtl="0"/>
            <a:r>
              <a:rPr lang="en-US" altLang="zh-CN" b="1" i="0" u="none" strike="noStrike" baseline="0" smtClean="0">
                <a:latin typeface="Times New Roman"/>
                <a:ea typeface="华文新魏"/>
              </a:rPr>
              <a:t>05</a:t>
            </a:r>
            <a:r>
              <a:rPr lang="zh-CN" altLang="en-US" b="1" i="0" u="none" strike="noStrike" baseline="0" smtClean="0">
                <a:latin typeface="Times New Roman"/>
                <a:ea typeface="华文新魏"/>
              </a:rPr>
              <a:t>	</a:t>
            </a:r>
            <a:r>
              <a:rPr lang="en-US" altLang="zh-CN" b="1" i="0" u="none" strike="noStrike" baseline="0" smtClean="0">
                <a:latin typeface="Times New Roman"/>
                <a:ea typeface="华文新魏"/>
              </a:rPr>
              <a:t>pMessage-&gt;From</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 "everyone_now@126.com";</a:t>
            </a:r>
          </a:p>
          <a:p>
            <a:pPr marR="0" lvl="0" rtl="0"/>
            <a:r>
              <a:rPr lang="en-US" altLang="zh-CN" b="0" i="0" u="none" strike="noStrike" baseline="0" smtClean="0">
                <a:latin typeface="Times New Roman"/>
                <a:ea typeface="华文新魏"/>
              </a:rPr>
              <a:t>06</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 </a:t>
            </a:r>
            <a:r>
              <a:rPr lang="zh-CN" altLang="en-US" b="0" i="0" u="none" strike="noStrike" baseline="0" smtClean="0">
                <a:latin typeface="Times New Roman"/>
                <a:ea typeface="华文新魏"/>
              </a:rPr>
              <a:t>发件人姓名</a:t>
            </a:r>
          </a:p>
          <a:p>
            <a:pPr marR="0" lvl="0" rtl="0"/>
            <a:r>
              <a:rPr lang="en-US" altLang="zh-CN" b="1" i="0" u="none" strike="noStrike" baseline="0" smtClean="0">
                <a:latin typeface="Times New Roman"/>
                <a:ea typeface="华文新魏"/>
              </a:rPr>
              <a:t>07</a:t>
            </a:r>
            <a:r>
              <a:rPr lang="zh-CN" altLang="en-US" b="1" i="0" u="none" strike="noStrike" baseline="0" smtClean="0">
                <a:latin typeface="Times New Roman"/>
                <a:ea typeface="华文新魏"/>
              </a:rPr>
              <a:t>	</a:t>
            </a:r>
            <a:r>
              <a:rPr lang="en-US" altLang="zh-CN" b="1" i="0" u="none" strike="noStrike" baseline="0" smtClean="0">
                <a:latin typeface="Times New Roman"/>
                <a:ea typeface="华文新魏"/>
              </a:rPr>
              <a:t>pMessage-&gt;FromName</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 "pang";</a:t>
            </a:r>
          </a:p>
          <a:p>
            <a:pPr marR="0" lvl="0" rtl="0"/>
            <a:r>
              <a:rPr lang="en-US" altLang="zh-CN" b="0" i="0" u="none" strike="noStrike" baseline="0" smtClean="0">
                <a:latin typeface="Times New Roman"/>
                <a:ea typeface="华文新魏"/>
              </a:rPr>
              <a:t>08</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 </a:t>
            </a:r>
            <a:r>
              <a:rPr lang="zh-CN" altLang="en-US" b="0" i="0" u="none" strike="noStrike" baseline="0" smtClean="0">
                <a:latin typeface="Times New Roman"/>
                <a:ea typeface="华文新魏"/>
              </a:rPr>
              <a:t>添加收件人</a:t>
            </a:r>
          </a:p>
          <a:p>
            <a:pPr marR="0" lvl="0" rtl="0"/>
            <a:r>
              <a:rPr lang="en-US" altLang="zh-CN" b="1" i="0" u="none" strike="noStrike" baseline="0" smtClean="0">
                <a:latin typeface="Times New Roman"/>
                <a:ea typeface="华文新魏"/>
              </a:rPr>
              <a:t>09</a:t>
            </a:r>
            <a:r>
              <a:rPr lang="zh-CN" altLang="en-US" b="1" i="0" u="none" strike="noStrike" baseline="0" smtClean="0">
                <a:latin typeface="Times New Roman"/>
                <a:ea typeface="华文新魏"/>
              </a:rPr>
              <a:t>	</a:t>
            </a:r>
            <a:r>
              <a:rPr lang="en-US" altLang="zh-CN" b="1" i="0" u="none" strike="noStrike" baseline="0" smtClean="0">
                <a:latin typeface="Times New Roman"/>
                <a:ea typeface="华文新魏"/>
              </a:rPr>
              <a:t>pMessage-&gt;AddRecipient</a:t>
            </a:r>
            <a:r>
              <a:rPr lang="en-US" altLang="zh-CN" b="0" i="0" u="none" strike="noStrike" baseline="0" smtClean="0">
                <a:latin typeface="Times New Roman"/>
                <a:ea typeface="华文新魏"/>
              </a:rPr>
              <a:t>(("funy_myday@126.com", "", "");</a:t>
            </a:r>
          </a:p>
          <a:p>
            <a:pPr marR="0" lvl="0" rtl="0"/>
            <a:r>
              <a:rPr lang="en-US" altLang="zh-CN" b="0" i="0" u="none" strike="noStrike" baseline="0" smtClean="0">
                <a:latin typeface="Times New Roman"/>
                <a:ea typeface="华文新魏"/>
              </a:rPr>
              <a:t>10</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 </a:t>
            </a:r>
            <a:r>
              <a:rPr lang="zh-CN" altLang="en-US" b="0" i="0" u="none" strike="noStrike" baseline="0" smtClean="0">
                <a:latin typeface="Times New Roman"/>
                <a:ea typeface="华文新魏"/>
              </a:rPr>
              <a:t>优先级设置</a:t>
            </a:r>
          </a:p>
          <a:p>
            <a:pPr marR="0" lvl="0" rtl="0"/>
            <a:r>
              <a:rPr lang="en-US" altLang="zh-CN" b="1" i="0" u="none" strike="noStrike" baseline="0" smtClean="0">
                <a:latin typeface="Times New Roman"/>
                <a:ea typeface="华文新魏"/>
              </a:rPr>
              <a:t>11</a:t>
            </a:r>
            <a:r>
              <a:rPr lang="zh-CN" altLang="en-US" b="1" i="0" u="none" strike="noStrike" baseline="0" smtClean="0">
                <a:latin typeface="Times New Roman"/>
                <a:ea typeface="华文新魏"/>
              </a:rPr>
              <a:t>	</a:t>
            </a:r>
            <a:r>
              <a:rPr lang="en-US" altLang="zh-CN" b="1" i="0" u="none" strike="noStrike" baseline="0" smtClean="0">
                <a:latin typeface="Times New Roman"/>
                <a:ea typeface="华文新魏"/>
              </a:rPr>
              <a:t>pMessage-&gt;Priority</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 3;</a:t>
            </a:r>
            <a:r>
              <a:rPr lang="zh-CN" altLang="en-US" b="0" i="0" u="none" strike="noStrike" baseline="0" smtClean="0">
                <a:latin typeface="Times New Roman"/>
                <a:ea typeface="华文新魏"/>
              </a:rPr>
              <a:t>		</a:t>
            </a:r>
          </a:p>
          <a:p>
            <a:pPr marR="0" lvl="0" rtl="0"/>
            <a:r>
              <a:rPr lang="en-US" altLang="zh-CN" b="0" i="0" u="none" strike="noStrike" baseline="0" smtClean="0">
                <a:latin typeface="Times New Roman"/>
                <a:ea typeface="华文新魏"/>
              </a:rPr>
              <a:t>12</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 </a:t>
            </a:r>
            <a:r>
              <a:rPr lang="zh-CN" altLang="en-US" b="0" i="0" u="none" strike="noStrike" baseline="0" smtClean="0">
                <a:latin typeface="Times New Roman"/>
                <a:ea typeface="华文新魏"/>
              </a:rPr>
              <a:t>编码方式设置</a:t>
            </a:r>
          </a:p>
          <a:p>
            <a:pPr marR="0" lvl="0" rtl="0"/>
            <a:r>
              <a:rPr lang="en-US" altLang="zh-CN" b="1" i="0" u="none" strike="noStrike" baseline="0" smtClean="0">
                <a:latin typeface="Times New Roman"/>
                <a:ea typeface="华文新魏"/>
              </a:rPr>
              <a:t>13</a:t>
            </a:r>
            <a:r>
              <a:rPr lang="zh-CN" altLang="en-US" b="1" i="0" u="none" strike="noStrike" baseline="0" smtClean="0">
                <a:latin typeface="Times New Roman"/>
                <a:ea typeface="华文新魏"/>
              </a:rPr>
              <a:t>	</a:t>
            </a:r>
            <a:r>
              <a:rPr lang="en-US" altLang="zh-CN" b="1" i="0" u="none" strike="noStrike" baseline="0" smtClean="0">
                <a:latin typeface="Times New Roman"/>
                <a:ea typeface="华文新魏"/>
              </a:rPr>
              <a:t>pMessage-&gt;Charset</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 "GB2312";</a:t>
            </a:r>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17653557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62500" lnSpcReduction="20000"/>
          </a:bodyPr>
          <a:lstStyle/>
          <a:p>
            <a:pPr marR="0" lvl="0" rtl="0"/>
            <a:r>
              <a:rPr lang="en-US" altLang="zh-CN" b="0" i="0" u="none" strike="noStrike" baseline="0" smtClean="0">
                <a:latin typeface="Times New Roman"/>
                <a:ea typeface="华文新魏"/>
              </a:rPr>
              <a:t>14</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 </a:t>
            </a:r>
            <a:r>
              <a:rPr lang="zh-CN" altLang="en-US" b="0" i="0" u="none" strike="noStrike" baseline="0" smtClean="0">
                <a:latin typeface="Times New Roman"/>
                <a:ea typeface="华文新魏"/>
              </a:rPr>
              <a:t>主题</a:t>
            </a:r>
          </a:p>
          <a:p>
            <a:pPr marR="0" lvl="0" rtl="0"/>
            <a:r>
              <a:rPr lang="en-US" altLang="zh-CN" b="1" i="0" u="none" strike="noStrike" baseline="0" smtClean="0">
                <a:latin typeface="Times New Roman"/>
                <a:ea typeface="华文新魏"/>
              </a:rPr>
              <a:t>15</a:t>
            </a:r>
            <a:r>
              <a:rPr lang="zh-CN" altLang="en-US" b="1" i="0" u="none" strike="noStrike" baseline="0" smtClean="0">
                <a:latin typeface="Times New Roman"/>
                <a:ea typeface="华文新魏"/>
              </a:rPr>
              <a:t>	</a:t>
            </a:r>
            <a:r>
              <a:rPr lang="en-US" altLang="zh-CN" b="1" i="0" u="none" strike="noStrike" baseline="0" smtClean="0">
                <a:latin typeface="Times New Roman"/>
                <a:ea typeface="华文新魏"/>
              </a:rPr>
              <a:t>pMessage-&gt;Subject</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 "</a:t>
            </a:r>
            <a:r>
              <a:rPr lang="zh-CN" altLang="en-US" b="0" i="0" u="none" strike="noStrike" baseline="0" smtClean="0">
                <a:latin typeface="Times New Roman"/>
                <a:ea typeface="华文新魏"/>
              </a:rPr>
              <a:t>一次小小的尝试</a:t>
            </a:r>
            <a:r>
              <a:rPr lang="en-US" altLang="zh-CN" b="0" i="0" u="none" strike="noStrike" baseline="0" smtClean="0">
                <a:latin typeface="Times New Roman"/>
                <a:ea typeface="华文新魏"/>
              </a:rPr>
              <a:t>";</a:t>
            </a:r>
          </a:p>
          <a:p>
            <a:pPr marR="0" lvl="0" rtl="0"/>
            <a:r>
              <a:rPr lang="en-US" altLang="zh-CN" b="0" i="0" u="none" strike="noStrike" baseline="0" smtClean="0">
                <a:latin typeface="Times New Roman"/>
                <a:ea typeface="华文新魏"/>
              </a:rPr>
              <a:t>16</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 </a:t>
            </a:r>
            <a:r>
              <a:rPr lang="zh-CN" altLang="en-US" b="0" i="0" u="none" strike="noStrike" baseline="0" smtClean="0">
                <a:latin typeface="Times New Roman"/>
                <a:ea typeface="华文新魏"/>
              </a:rPr>
              <a:t>正文</a:t>
            </a:r>
          </a:p>
          <a:p>
            <a:pPr marR="0" lvl="0" rtl="0"/>
            <a:r>
              <a:rPr lang="en-US" altLang="zh-CN" b="1" i="0" u="none" strike="noStrike" baseline="0" smtClean="0">
                <a:latin typeface="Times New Roman"/>
                <a:ea typeface="华文新魏"/>
              </a:rPr>
              <a:t>17</a:t>
            </a:r>
            <a:r>
              <a:rPr lang="zh-CN" altLang="en-US" b="1" i="0" u="none" strike="noStrike" baseline="0" smtClean="0">
                <a:latin typeface="Times New Roman"/>
                <a:ea typeface="华文新魏"/>
              </a:rPr>
              <a:t>	</a:t>
            </a:r>
            <a:r>
              <a:rPr lang="en-US" altLang="zh-CN" b="1" i="0" u="none" strike="noStrike" baseline="0" smtClean="0">
                <a:latin typeface="Times New Roman"/>
                <a:ea typeface="华文新魏"/>
              </a:rPr>
              <a:t>pMessage-&gt;Body</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 "</a:t>
            </a:r>
            <a:r>
              <a:rPr lang="zh-CN" altLang="en-US" b="0" i="0" u="none" strike="noStrike" baseline="0" smtClean="0">
                <a:latin typeface="Times New Roman"/>
                <a:ea typeface="华文新魏"/>
              </a:rPr>
              <a:t>在邮箱中看到了我？恭喜你成功的发送了邮件！</a:t>
            </a:r>
            <a:r>
              <a:rPr lang="en-US" altLang="zh-CN" b="0" i="0" u="none" strike="noStrike" baseline="0" smtClean="0">
                <a:latin typeface="Times New Roman"/>
                <a:ea typeface="华文新魏"/>
              </a:rPr>
              <a:t>";</a:t>
            </a:r>
          </a:p>
          <a:p>
            <a:pPr marR="0" lvl="0" rtl="0"/>
            <a:r>
              <a:rPr lang="en-US" altLang="zh-CN" b="0" i="0" u="none" strike="noStrike" baseline="0" smtClean="0">
                <a:latin typeface="Times New Roman"/>
                <a:ea typeface="华文新魏"/>
              </a:rPr>
              <a:t>18</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 </a:t>
            </a:r>
            <a:r>
              <a:rPr lang="zh-CN" altLang="en-US" b="0" i="0" u="none" strike="noStrike" baseline="0" smtClean="0">
                <a:latin typeface="Times New Roman"/>
                <a:ea typeface="华文新魏"/>
              </a:rPr>
              <a:t>添加附件</a:t>
            </a:r>
          </a:p>
          <a:p>
            <a:pPr marR="0" lvl="0" rtl="0"/>
            <a:r>
              <a:rPr lang="en-US" altLang="zh-CN" b="1" i="0" u="none" strike="noStrike" baseline="0" smtClean="0">
                <a:latin typeface="Times New Roman"/>
                <a:ea typeface="华文新魏"/>
              </a:rPr>
              <a:t>19</a:t>
            </a:r>
            <a:r>
              <a:rPr lang="zh-CN" altLang="en-US" b="1" i="0" u="none" strike="noStrike" baseline="0" smtClean="0">
                <a:latin typeface="Times New Roman"/>
                <a:ea typeface="华文新魏"/>
              </a:rPr>
              <a:t>	</a:t>
            </a:r>
            <a:r>
              <a:rPr lang="en-US" altLang="zh-CN" b="1" i="0" u="none" strike="noStrike" baseline="0" smtClean="0">
                <a:latin typeface="Times New Roman"/>
                <a:ea typeface="华文新魏"/>
              </a:rPr>
              <a:t>pMessage-&gt;AddAttachment</a:t>
            </a:r>
            <a:r>
              <a:rPr lang="en-US" altLang="zh-CN" b="0" i="0" u="none" strike="noStrike" baseline="0" smtClean="0">
                <a:latin typeface="Times New Roman"/>
                <a:ea typeface="华文新魏"/>
              </a:rPr>
              <a:t>("C:\\image.bmp",</a:t>
            </a:r>
          </a:p>
          <a:p>
            <a:pPr marR="0" lvl="0" rtl="0"/>
            <a:r>
              <a:rPr lang="en-US" altLang="zh-CN" b="0" i="0" u="none" strike="noStrike" baseline="0" smtClean="0">
                <a:latin typeface="Times New Roman"/>
                <a:ea typeface="华文新魏"/>
              </a:rPr>
              <a:t>20</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VARIANT_TRUE, "image/gif");</a:t>
            </a:r>
          </a:p>
          <a:p>
            <a:pPr marR="0" lvl="0" rtl="0"/>
            <a:r>
              <a:rPr lang="en-US" altLang="zh-CN" b="0" i="0" u="none" strike="noStrike" baseline="0" smtClean="0">
                <a:latin typeface="Times New Roman"/>
                <a:ea typeface="华文新魏"/>
              </a:rPr>
              <a:t>21</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发件人的邮箱</a:t>
            </a:r>
          </a:p>
          <a:p>
            <a:pPr marR="0" lvl="0" rtl="0"/>
            <a:r>
              <a:rPr lang="en-US" altLang="zh-CN" b="1" i="0" u="none" strike="noStrike" baseline="0" smtClean="0">
                <a:latin typeface="Times New Roman"/>
                <a:ea typeface="华文新魏"/>
              </a:rPr>
              <a:t>22</a:t>
            </a:r>
            <a:r>
              <a:rPr lang="zh-CN" altLang="en-US" b="1" i="0" u="none" strike="noStrike" baseline="0" smtClean="0">
                <a:latin typeface="Times New Roman"/>
                <a:ea typeface="华文新魏"/>
              </a:rPr>
              <a:t>	</a:t>
            </a:r>
            <a:r>
              <a:rPr lang="en-US" altLang="zh-CN" b="1" i="0" u="none" strike="noStrike" baseline="0" smtClean="0">
                <a:latin typeface="Times New Roman"/>
                <a:ea typeface="华文新魏"/>
              </a:rPr>
              <a:t>pMessage-&gt;MailServerUserName</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 "everyone_now@126.com";</a:t>
            </a:r>
          </a:p>
          <a:p>
            <a:pPr marR="0" lvl="0" rtl="0"/>
            <a:r>
              <a:rPr lang="en-US" altLang="zh-CN" b="0" i="0" u="none" strike="noStrike" baseline="0" smtClean="0">
                <a:latin typeface="Times New Roman"/>
                <a:ea typeface="华文新魏"/>
              </a:rPr>
              <a:t>23</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发件人的登录密码，这里就暂用*代替吧</a:t>
            </a:r>
          </a:p>
          <a:p>
            <a:pPr marR="0" lvl="0" rtl="0"/>
            <a:r>
              <a:rPr lang="en-US" altLang="zh-CN" b="1" i="0" u="none" strike="noStrike" baseline="0" smtClean="0">
                <a:latin typeface="Times New Roman"/>
                <a:ea typeface="华文新魏"/>
              </a:rPr>
              <a:t>24</a:t>
            </a:r>
            <a:r>
              <a:rPr lang="zh-CN" altLang="en-US" b="1" i="0" u="none" strike="noStrike" baseline="0" smtClean="0">
                <a:latin typeface="Times New Roman"/>
                <a:ea typeface="华文新魏"/>
              </a:rPr>
              <a:t>	</a:t>
            </a:r>
            <a:r>
              <a:rPr lang="en-US" altLang="zh-CN" b="1" i="0" u="none" strike="noStrike" baseline="0" smtClean="0">
                <a:latin typeface="Times New Roman"/>
                <a:ea typeface="华文新魏"/>
              </a:rPr>
              <a:t>pMessage-&gt;MailServerPassWord</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 "*******";</a:t>
            </a:r>
          </a:p>
          <a:p>
            <a:pPr marR="0" lvl="0" rtl="0"/>
            <a:r>
              <a:rPr lang="en-US" altLang="zh-CN" b="0" i="0" u="none" strike="noStrike" baseline="0" smtClean="0">
                <a:latin typeface="Times New Roman"/>
                <a:ea typeface="华文新魏"/>
              </a:rPr>
              <a:t>25</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发送邮件</a:t>
            </a:r>
          </a:p>
          <a:p>
            <a:pPr marR="0" lvl="0" rtl="0"/>
            <a:r>
              <a:rPr lang="en-US" altLang="zh-CN" b="1" i="0" u="none" strike="noStrike" baseline="0" smtClean="0">
                <a:latin typeface="Times New Roman"/>
                <a:ea typeface="华文新魏"/>
              </a:rPr>
              <a:t>26</a:t>
            </a:r>
            <a:r>
              <a:rPr lang="zh-CN" altLang="en-US" b="1" i="0" u="none" strike="noStrike" baseline="0" smtClean="0">
                <a:latin typeface="Times New Roman"/>
                <a:ea typeface="华文新魏"/>
              </a:rPr>
              <a:t>	</a:t>
            </a:r>
            <a:r>
              <a:rPr lang="en-US" altLang="zh-CN" b="1" i="0" u="none" strike="noStrike" baseline="0" smtClean="0">
                <a:latin typeface="Times New Roman"/>
                <a:ea typeface="华文新魏"/>
              </a:rPr>
              <a:t>pMessage-&gt;Send(</a:t>
            </a:r>
            <a:r>
              <a:rPr lang="en-US" altLang="zh-CN" b="0" i="0" u="none" strike="noStrike" baseline="0" smtClean="0">
                <a:latin typeface="Times New Roman"/>
                <a:ea typeface="华文新魏"/>
              </a:rPr>
              <a:t>"smtp.126.com", VARIANT_FALSE);</a:t>
            </a:r>
          </a:p>
          <a:p>
            <a:pPr marR="0" lvl="0" rtl="0"/>
            <a:r>
              <a:rPr lang="en-US" altLang="zh-CN" b="0" i="0" u="none" strike="noStrike" baseline="0" smtClean="0">
                <a:latin typeface="Times New Roman"/>
                <a:ea typeface="华文新魏"/>
              </a:rPr>
              <a:t>27</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释放对象</a:t>
            </a:r>
          </a:p>
          <a:p>
            <a:pPr marR="0" lvl="0" rtl="0"/>
            <a:r>
              <a:rPr lang="en-US" altLang="zh-CN" b="1" i="0" u="none" strike="noStrike" baseline="0" smtClean="0">
                <a:latin typeface="Times New Roman"/>
                <a:ea typeface="华文新魏"/>
              </a:rPr>
              <a:t>28</a:t>
            </a:r>
            <a:r>
              <a:rPr lang="zh-CN" altLang="en-US" b="1" i="0" u="none" strike="noStrike" baseline="0" smtClean="0">
                <a:latin typeface="Times New Roman"/>
                <a:ea typeface="华文新魏"/>
              </a:rPr>
              <a:t>	</a:t>
            </a:r>
            <a:r>
              <a:rPr lang="en-US" altLang="zh-CN" b="1" i="0" u="none" strike="noStrike" baseline="0" smtClean="0">
                <a:latin typeface="Times New Roman"/>
                <a:ea typeface="华文新魏"/>
              </a:rPr>
              <a:t>pMessage.Release</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	</a:t>
            </a:r>
          </a:p>
        </p:txBody>
      </p:sp>
    </p:spTree>
    <p:extLst>
      <p:ext uri="{BB962C8B-B14F-4D97-AF65-F5344CB8AC3E}">
        <p14:creationId xmlns:p14="http://schemas.microsoft.com/office/powerpoint/2010/main" val="1100517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62500" lnSpcReduction="20000"/>
          </a:bodyPr>
          <a:lstStyle/>
          <a:p>
            <a:pPr marR="0" lvl="0" rtl="0"/>
            <a:r>
              <a:rPr lang="zh-CN" altLang="en-US" b="0" i="0" u="none" strike="noStrike" baseline="0" smtClean="0">
                <a:latin typeface="Times New Roman"/>
                <a:ea typeface="华文新魏"/>
              </a:rPr>
              <a:t>可以看到，代码只是完成了信息的填充功能，即将各类信息对号入座，最后发送邮件。代码中有详细的注释，就不一一细说了。再来看看接收邮件的代码吧，如下：</a:t>
            </a:r>
          </a:p>
          <a:p>
            <a:pPr marR="0" lvl="0" rtl="0"/>
            <a:r>
              <a:rPr lang="en-US" altLang="zh-CN" b="0" i="0" u="none" strike="noStrike" baseline="0" smtClean="0">
                <a:latin typeface="Times New Roman"/>
                <a:ea typeface="华文新魏"/>
              </a:rPr>
              <a:t>01</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首先，创建一个</a:t>
            </a:r>
            <a:r>
              <a:rPr lang="en-US" altLang="zh-CN" b="0" i="0" u="none" strike="noStrike" baseline="0" smtClean="0">
                <a:latin typeface="Times New Roman"/>
                <a:ea typeface="华文新魏"/>
              </a:rPr>
              <a:t>jmail.pop3</a:t>
            </a:r>
            <a:r>
              <a:rPr lang="zh-CN" altLang="en-US" b="0" i="0" u="none" strike="noStrike" baseline="0" smtClean="0">
                <a:latin typeface="Times New Roman"/>
                <a:ea typeface="华文新魏"/>
              </a:rPr>
              <a:t>对象实例</a:t>
            </a:r>
          </a:p>
          <a:p>
            <a:pPr marR="0" lvl="0" rtl="0"/>
            <a:r>
              <a:rPr lang="en-US" altLang="zh-CN" b="1" i="0" u="none" strike="noStrike" baseline="0" smtClean="0">
                <a:latin typeface="Times New Roman"/>
                <a:ea typeface="华文新魏"/>
              </a:rPr>
              <a:t>02</a:t>
            </a:r>
            <a:r>
              <a:rPr lang="zh-CN" altLang="en-US" b="1" i="0" u="none" strike="noStrike" baseline="0" smtClean="0">
                <a:latin typeface="Times New Roman"/>
                <a:ea typeface="华文新魏"/>
              </a:rPr>
              <a:t>	</a:t>
            </a:r>
            <a:r>
              <a:rPr lang="en-US" altLang="zh-CN" b="1" i="0" u="none" strike="noStrike" baseline="0" smtClean="0">
                <a:latin typeface="Times New Roman"/>
                <a:ea typeface="华文新魏"/>
              </a:rPr>
              <a:t>jmail::IPOP3Ptr pPOP3("JMail.POP3");</a:t>
            </a:r>
          </a:p>
          <a:p>
            <a:pPr marR="0" lvl="0" rtl="0"/>
            <a:r>
              <a:rPr lang="en-US" altLang="zh-CN" b="0" i="0" u="none" strike="noStrike" baseline="0" smtClean="0">
                <a:latin typeface="Times New Roman"/>
                <a:ea typeface="华文新魏"/>
              </a:rPr>
              <a:t>03</a:t>
            </a:r>
            <a:r>
              <a:rPr lang="zh-CN" altLang="en-US" b="0" i="0" u="none" strike="noStrike" baseline="0" smtClean="0">
                <a:latin typeface="Times New Roman"/>
                <a:ea typeface="华文新魏"/>
              </a:rPr>
              <a:t>	</a:t>
            </a:r>
          </a:p>
          <a:p>
            <a:pPr marR="0" lvl="0" rtl="0"/>
            <a:r>
              <a:rPr lang="en-US" altLang="zh-CN" b="0" i="0" u="none" strike="noStrike" baseline="0" smtClean="0">
                <a:latin typeface="Times New Roman"/>
                <a:ea typeface="华文新魏"/>
              </a:rPr>
              <a:t>04</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 </a:t>
            </a:r>
            <a:r>
              <a:rPr lang="zh-CN" altLang="en-US" b="0" i="0" u="none" strike="noStrike" baseline="0" smtClean="0">
                <a:latin typeface="Times New Roman"/>
                <a:ea typeface="华文新魏"/>
              </a:rPr>
              <a:t>设置连接服务器超时限制 </a:t>
            </a:r>
            <a:r>
              <a:rPr lang="en-US" altLang="zh-CN" b="0" i="0" u="none" strike="noStrike" baseline="0" smtClean="0">
                <a:latin typeface="Times New Roman"/>
                <a:ea typeface="华文新魏"/>
              </a:rPr>
              <a:t>30S</a:t>
            </a:r>
          </a:p>
          <a:p>
            <a:pPr marR="0" lvl="0" rtl="0"/>
            <a:r>
              <a:rPr lang="en-US" altLang="zh-CN" b="1" i="0" u="none" strike="noStrike" baseline="0" smtClean="0">
                <a:latin typeface="Times New Roman"/>
                <a:ea typeface="华文新魏"/>
              </a:rPr>
              <a:t>05</a:t>
            </a:r>
            <a:r>
              <a:rPr lang="zh-CN" altLang="en-US" b="1" i="0" u="none" strike="noStrike" baseline="0" smtClean="0">
                <a:latin typeface="Times New Roman"/>
                <a:ea typeface="华文新魏"/>
              </a:rPr>
              <a:t>	</a:t>
            </a:r>
            <a:r>
              <a:rPr lang="en-US" altLang="zh-CN" b="1" i="0" u="none" strike="noStrike" baseline="0" smtClean="0">
                <a:latin typeface="Times New Roman"/>
                <a:ea typeface="华文新魏"/>
              </a:rPr>
              <a:t>pPOP3-&gt;Timeout</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 30;</a:t>
            </a:r>
          </a:p>
          <a:p>
            <a:pPr marR="0" lvl="0" rtl="0"/>
            <a:r>
              <a:rPr lang="en-US" altLang="zh-CN" b="0" i="0" u="none" strike="noStrike" baseline="0" smtClean="0">
                <a:latin typeface="Times New Roman"/>
                <a:ea typeface="华文新魏"/>
              </a:rPr>
              <a:t>06</a:t>
            </a:r>
            <a:r>
              <a:rPr lang="zh-CN" altLang="en-US" b="0" i="0" u="none" strike="noStrike" baseline="0" smtClean="0">
                <a:latin typeface="Times New Roman"/>
                <a:ea typeface="华文新魏"/>
              </a:rPr>
              <a:t>	</a:t>
            </a:r>
          </a:p>
          <a:p>
            <a:pPr marR="0" lvl="0" rtl="0"/>
            <a:r>
              <a:rPr lang="en-US" altLang="zh-CN" b="0" i="0" u="none" strike="noStrike" baseline="0" smtClean="0">
                <a:latin typeface="Times New Roman"/>
                <a:ea typeface="华文新魏"/>
              </a:rPr>
              <a:t>07</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 </a:t>
            </a:r>
            <a:r>
              <a:rPr lang="zh-CN" altLang="en-US" b="0" i="0" u="none" strike="noStrike" baseline="0" smtClean="0">
                <a:latin typeface="Times New Roman"/>
                <a:ea typeface="华文新魏"/>
              </a:rPr>
              <a:t>连接邮件服务器，</a:t>
            </a:r>
            <a:r>
              <a:rPr lang="en-US" altLang="zh-CN" b="0" i="0" u="none" strike="noStrike" baseline="0" smtClean="0">
                <a:latin typeface="Times New Roman"/>
                <a:ea typeface="华文新魏"/>
              </a:rPr>
              <a:t>110</a:t>
            </a:r>
            <a:r>
              <a:rPr lang="zh-CN" altLang="en-US" b="0" i="0" u="none" strike="noStrike" baseline="0" smtClean="0">
                <a:latin typeface="Times New Roman"/>
                <a:ea typeface="华文新魏"/>
              </a:rPr>
              <a:t>为</a:t>
            </a:r>
            <a:r>
              <a:rPr lang="en-US" altLang="zh-CN" b="0" i="0" u="none" strike="noStrike" baseline="0" smtClean="0">
                <a:latin typeface="Times New Roman"/>
                <a:ea typeface="华文新魏"/>
              </a:rPr>
              <a:t>pop3</a:t>
            </a:r>
            <a:r>
              <a:rPr lang="zh-CN" altLang="en-US" b="0" i="0" u="none" strike="noStrike" baseline="0" smtClean="0">
                <a:latin typeface="Times New Roman"/>
                <a:ea typeface="华文新魏"/>
              </a:rPr>
              <a:t>默认端口号</a:t>
            </a:r>
          </a:p>
          <a:p>
            <a:pPr marR="0" lvl="0" rtl="0"/>
            <a:r>
              <a:rPr lang="en-US" altLang="zh-CN" b="1" i="0" u="none" strike="noStrike" baseline="0" smtClean="0">
                <a:latin typeface="Times New Roman"/>
                <a:ea typeface="华文新魏"/>
              </a:rPr>
              <a:t>08</a:t>
            </a:r>
            <a:r>
              <a:rPr lang="zh-CN" altLang="en-US" b="1" i="0" u="none" strike="noStrike" baseline="0" smtClean="0">
                <a:latin typeface="Times New Roman"/>
                <a:ea typeface="华文新魏"/>
              </a:rPr>
              <a:t>	</a:t>
            </a:r>
            <a:r>
              <a:rPr lang="en-US" altLang="zh-CN" b="1" i="0" u="none" strike="noStrike" baseline="0" smtClean="0">
                <a:latin typeface="Times New Roman"/>
                <a:ea typeface="华文新魏"/>
              </a:rPr>
              <a:t>pPOP3-&gt;Connect</a:t>
            </a:r>
            <a:r>
              <a:rPr lang="en-US" altLang="zh-CN" b="0" i="0" u="none" strike="noStrike" baseline="0" smtClean="0">
                <a:latin typeface="Times New Roman"/>
                <a:ea typeface="华文新魏"/>
              </a:rPr>
              <a:t>("everyone_now@126.com</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p>
          <a:p>
            <a:pPr marR="0" lvl="0" rtl="0"/>
            <a:r>
              <a:rPr lang="en-US" altLang="zh-CN" b="0" i="0" u="none" strike="noStrike" baseline="0" smtClean="0">
                <a:latin typeface="Times New Roman"/>
                <a:ea typeface="华文新魏"/>
              </a:rPr>
              <a:t>09</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同样，密码这里用了</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代替 </a:t>
            </a:r>
          </a:p>
          <a:p>
            <a:pPr marR="0" lvl="0" rtl="0"/>
            <a:r>
              <a:rPr lang="en-US" altLang="zh-CN" b="0" i="0" u="none" strike="noStrike" baseline="0" smtClean="0">
                <a:latin typeface="Times New Roman"/>
                <a:ea typeface="华文新魏"/>
              </a:rPr>
              <a:t>10</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"pop.126.com", </a:t>
            </a:r>
          </a:p>
          <a:p>
            <a:pPr marR="0" lvl="0" rtl="0"/>
            <a:r>
              <a:rPr lang="en-US" altLang="zh-CN" b="0" i="0" u="none" strike="noStrike" baseline="0" smtClean="0">
                <a:latin typeface="Times New Roman"/>
                <a:ea typeface="华文新魏"/>
              </a:rPr>
              <a:t>11</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110);</a:t>
            </a:r>
          </a:p>
          <a:p>
            <a:pPr marR="0" lvl="0" rtl="0"/>
            <a:r>
              <a:rPr lang="en-US" altLang="zh-CN" b="0" i="0" u="none" strike="noStrike" baseline="0" smtClean="0">
                <a:latin typeface="Times New Roman"/>
                <a:ea typeface="华文新魏"/>
              </a:rPr>
              <a:t>12</a:t>
            </a:r>
            <a:r>
              <a:rPr lang="zh-CN" altLang="en-US" b="0" i="0" u="none" strike="noStrike" baseline="0" smtClean="0">
                <a:latin typeface="Times New Roman"/>
                <a:ea typeface="华文新魏"/>
              </a:rPr>
              <a:t>	</a:t>
            </a:r>
          </a:p>
          <a:p>
            <a:pPr marR="0" lvl="0" rtl="0"/>
            <a:r>
              <a:rPr lang="en-US" altLang="zh-CN" b="0" i="0" u="none" strike="noStrike" baseline="0" smtClean="0">
                <a:latin typeface="Times New Roman"/>
                <a:ea typeface="华文新魏"/>
              </a:rPr>
              <a:t>13</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jmail::IMessagesPtr pMessages;</a:t>
            </a:r>
          </a:p>
          <a:p>
            <a:pPr marR="0" lvl="0" rtl="0"/>
            <a:r>
              <a:rPr lang="en-US" altLang="zh-CN" b="0" i="0" u="none" strike="noStrike" baseline="0" smtClean="0">
                <a:latin typeface="Times New Roman"/>
                <a:ea typeface="华文新魏"/>
              </a:rPr>
              <a:t>14</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pMessages = </a:t>
            </a:r>
            <a:r>
              <a:rPr lang="en-US" altLang="zh-CN" b="1" i="0" u="none" strike="noStrike" baseline="0" smtClean="0">
                <a:latin typeface="Times New Roman"/>
                <a:ea typeface="华文新魏"/>
              </a:rPr>
              <a:t>pPOP3-&gt;Messages</a:t>
            </a:r>
            <a:r>
              <a:rPr lang="en-US" altLang="zh-CN" b="0" i="0" u="none" strike="noStrike" baseline="0" smtClean="0">
                <a:latin typeface="Times New Roman"/>
                <a:ea typeface="华文新魏"/>
              </a:rPr>
              <a:t>;</a:t>
            </a:r>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30160226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55000" lnSpcReduction="20000"/>
          </a:bodyPr>
          <a:lstStyle/>
          <a:p>
            <a:pPr marR="0" lvl="0" rtl="0"/>
            <a:r>
              <a:rPr lang="en-US" altLang="zh-CN" b="0" i="0" u="none" strike="noStrike" baseline="0" smtClean="0">
                <a:latin typeface="Times New Roman"/>
                <a:ea typeface="华文新魏"/>
              </a:rPr>
              <a:t>15</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已下载的邮件的实际个数</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因为第</a:t>
            </a:r>
            <a:r>
              <a:rPr lang="en-US" altLang="zh-CN" b="0" i="0" u="none" strike="noStrike" baseline="0" smtClean="0">
                <a:latin typeface="Times New Roman"/>
                <a:ea typeface="华文新魏"/>
              </a:rPr>
              <a:t>0</a:t>
            </a:r>
            <a:r>
              <a:rPr lang="zh-CN" altLang="en-US" b="0" i="0" u="none" strike="noStrike" baseline="0" smtClean="0">
                <a:latin typeface="Times New Roman"/>
                <a:ea typeface="华文新魏"/>
              </a:rPr>
              <a:t>个</a:t>
            </a:r>
            <a:r>
              <a:rPr lang="en-US" altLang="zh-CN" b="0" i="0" u="none" strike="noStrike" baseline="0" smtClean="0">
                <a:latin typeface="Times New Roman"/>
                <a:ea typeface="华文新魏"/>
              </a:rPr>
              <a:t>ITEM</a:t>
            </a:r>
            <a:r>
              <a:rPr lang="zh-CN" altLang="en-US" b="0" i="0" u="none" strike="noStrike" baseline="0" smtClean="0">
                <a:latin typeface="Times New Roman"/>
                <a:ea typeface="华文新魏"/>
              </a:rPr>
              <a:t>是未用的，所以</a:t>
            </a:r>
            <a:r>
              <a:rPr lang="en-US" altLang="zh-CN" b="0" i="0" u="none" strike="noStrike" baseline="0" smtClean="0">
                <a:latin typeface="Times New Roman"/>
                <a:ea typeface="华文新魏"/>
              </a:rPr>
              <a:t>-1)</a:t>
            </a:r>
          </a:p>
          <a:p>
            <a:pPr marR="0" lvl="0" rtl="0"/>
            <a:r>
              <a:rPr lang="en-US" altLang="zh-CN" b="0" i="0" u="none" strike="noStrike" baseline="0" smtClean="0">
                <a:latin typeface="Times New Roman"/>
                <a:ea typeface="华文新魏"/>
              </a:rPr>
              <a:t>16</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long lCount = </a:t>
            </a:r>
            <a:r>
              <a:rPr lang="en-US" altLang="zh-CN" b="1" i="0" u="none" strike="noStrike" baseline="0" smtClean="0">
                <a:latin typeface="Times New Roman"/>
                <a:ea typeface="华文新魏"/>
              </a:rPr>
              <a:t>pMessages-&gt;Count</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- 1;</a:t>
            </a:r>
          </a:p>
          <a:p>
            <a:pPr marR="0" lvl="0" rtl="0"/>
            <a:r>
              <a:rPr lang="en-US" altLang="zh-CN" b="0" i="0" u="none" strike="noStrike" baseline="0" smtClean="0">
                <a:latin typeface="Times New Roman"/>
                <a:ea typeface="华文新魏"/>
              </a:rPr>
              <a:t>17</a:t>
            </a:r>
            <a:r>
              <a:rPr lang="zh-CN" altLang="en-US" b="0" i="0" u="none" strike="noStrike" baseline="0" smtClean="0">
                <a:latin typeface="Times New Roman"/>
                <a:ea typeface="华文新魏"/>
              </a:rPr>
              <a:t>	</a:t>
            </a:r>
          </a:p>
          <a:p>
            <a:pPr marR="0" lvl="0" rtl="0"/>
            <a:r>
              <a:rPr lang="en-US" altLang="zh-CN" b="0" i="0" u="none" strike="noStrike" baseline="0" smtClean="0">
                <a:latin typeface="Times New Roman"/>
                <a:ea typeface="华文新魏"/>
              </a:rPr>
              <a:t>18</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以下变量用来临时保存邮件的不同部分</a:t>
            </a:r>
          </a:p>
          <a:p>
            <a:pPr marR="0" lvl="0" rtl="0"/>
            <a:r>
              <a:rPr lang="en-US" altLang="zh-CN" b="0" i="0" u="none" strike="noStrike" baseline="0" smtClean="0">
                <a:latin typeface="Times New Roman"/>
                <a:ea typeface="华文新魏"/>
              </a:rPr>
              <a:t>19</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_bstr_t g_bstrFrom;</a:t>
            </a:r>
          </a:p>
          <a:p>
            <a:pPr marR="0" lvl="0" rtl="0"/>
            <a:r>
              <a:rPr lang="en-US" altLang="zh-CN" b="0" i="0" u="none" strike="noStrike" baseline="0" smtClean="0">
                <a:latin typeface="Times New Roman"/>
                <a:ea typeface="华文新魏"/>
              </a:rPr>
              <a:t>20</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_bstr_t g_bstrSubject;</a:t>
            </a:r>
          </a:p>
          <a:p>
            <a:pPr marR="0" lvl="0" rtl="0"/>
            <a:r>
              <a:rPr lang="en-US" altLang="zh-CN" b="0" i="0" u="none" strike="noStrike" baseline="0" smtClean="0">
                <a:latin typeface="Times New Roman"/>
                <a:ea typeface="华文新魏"/>
              </a:rPr>
              <a:t>21</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_bstr_t g_bstrBody;</a:t>
            </a:r>
          </a:p>
          <a:p>
            <a:pPr marR="0" lvl="0" rtl="0"/>
            <a:r>
              <a:rPr lang="en-US" altLang="zh-CN" b="0" i="0" u="none" strike="noStrike" baseline="0" smtClean="0">
                <a:latin typeface="Times New Roman"/>
                <a:ea typeface="华文新魏"/>
              </a:rPr>
              <a:t>22</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COleDateTime g_oleDate;</a:t>
            </a:r>
          </a:p>
          <a:p>
            <a:pPr marR="0" lvl="0" rtl="0"/>
            <a:r>
              <a:rPr lang="en-US" altLang="zh-CN" b="0" i="0" u="none" strike="noStrike" baseline="0" smtClean="0">
                <a:latin typeface="Times New Roman"/>
                <a:ea typeface="华文新魏"/>
              </a:rPr>
              <a:t>23</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CStringArray g_strDetailArray;</a:t>
            </a:r>
          </a:p>
          <a:p>
            <a:pPr marR="0" lvl="0" rtl="0"/>
            <a:r>
              <a:rPr lang="en-US" altLang="zh-CN" b="0" i="0" u="none" strike="noStrike" baseline="0" smtClean="0">
                <a:latin typeface="Times New Roman"/>
                <a:ea typeface="华文新魏"/>
              </a:rPr>
              <a:t>24</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int i;</a:t>
            </a:r>
          </a:p>
          <a:p>
            <a:pPr marR="0" lvl="0" rtl="0"/>
            <a:r>
              <a:rPr lang="en-US" altLang="zh-CN" b="0" i="0" u="none" strike="noStrike" baseline="0" smtClean="0">
                <a:latin typeface="Times New Roman"/>
                <a:ea typeface="华文新魏"/>
              </a:rPr>
              <a:t>25</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if(lCount == 0)</a:t>
            </a:r>
          </a:p>
          <a:p>
            <a:pPr marR="0" lvl="0" rtl="0"/>
            <a:r>
              <a:rPr lang="en-US" altLang="zh-CN" b="0" i="0" u="none" strike="noStrike" baseline="0" smtClean="0">
                <a:latin typeface="Times New Roman"/>
                <a:ea typeface="华文新魏"/>
              </a:rPr>
              <a:t>26</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AfxMessageBox("</a:t>
            </a:r>
            <a:r>
              <a:rPr lang="zh-CN" altLang="en-US" b="0" i="0" u="none" strike="noStrike" baseline="0" smtClean="0">
                <a:latin typeface="Times New Roman"/>
                <a:ea typeface="华文新魏"/>
              </a:rPr>
              <a:t>信箱为空</a:t>
            </a:r>
            <a:r>
              <a:rPr lang="en-US" altLang="zh-CN" b="0" i="0" u="none" strike="noStrike" baseline="0" smtClean="0">
                <a:latin typeface="Times New Roman"/>
                <a:ea typeface="华文新魏"/>
              </a:rPr>
              <a:t>");</a:t>
            </a:r>
          </a:p>
          <a:p>
            <a:pPr marR="0" lvl="0" rtl="0"/>
            <a:r>
              <a:rPr lang="en-US" altLang="zh-CN" b="0" i="0" u="none" strike="noStrike" baseline="0" smtClean="0">
                <a:latin typeface="Times New Roman"/>
                <a:ea typeface="华文新魏"/>
              </a:rPr>
              <a:t>27</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else</a:t>
            </a:r>
          </a:p>
          <a:p>
            <a:pPr marR="0" lvl="0" rtl="0"/>
            <a:r>
              <a:rPr lang="en-US" altLang="zh-CN" b="0" i="0" u="none" strike="noStrike" baseline="0" smtClean="0">
                <a:latin typeface="Times New Roman"/>
                <a:ea typeface="华文新魏"/>
              </a:rPr>
              <a:t>28</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p>
          <a:p>
            <a:pPr marR="0" lvl="0" rtl="0"/>
            <a:r>
              <a:rPr lang="en-US" altLang="zh-CN" b="0" i="0" u="none" strike="noStrike" baseline="0" smtClean="0">
                <a:latin typeface="Times New Roman"/>
                <a:ea typeface="华文新魏"/>
              </a:rPr>
              <a:t>29</a:t>
            </a:r>
            <a:r>
              <a:rPr lang="zh-CN" altLang="en-US" b="0" i="0" u="none" strike="noStrike" baseline="0" smtClean="0">
                <a:latin typeface="Times New Roman"/>
                <a:ea typeface="华文新魏"/>
              </a:rPr>
              <a:t>		</a:t>
            </a:r>
            <a:r>
              <a:rPr lang="en-US" altLang="zh-CN" b="1" i="0" u="none" strike="noStrike" baseline="0" smtClean="0">
                <a:latin typeface="Times New Roman"/>
                <a:ea typeface="华文新魏"/>
              </a:rPr>
              <a:t>jmail::IMessagePtr pMessage</a:t>
            </a:r>
            <a:r>
              <a:rPr lang="en-US" altLang="zh-CN" b="0" i="0" u="none" strike="noStrike" baseline="0" smtClean="0">
                <a:latin typeface="Times New Roman"/>
                <a:ea typeface="华文新魏"/>
              </a:rPr>
              <a:t>;</a:t>
            </a:r>
          </a:p>
          <a:p>
            <a:pPr marR="0" lvl="0" rtl="0"/>
            <a:r>
              <a:rPr lang="en-US" altLang="zh-CN" b="0" i="0" u="none" strike="noStrike" baseline="0" smtClean="0">
                <a:latin typeface="Times New Roman"/>
                <a:ea typeface="华文新魏"/>
              </a:rPr>
              <a:t>30</a:t>
            </a:r>
            <a:r>
              <a:rPr lang="zh-CN" altLang="en-US" b="0" i="0" u="none" strike="noStrike" baseline="0" smtClean="0">
                <a:latin typeface="Times New Roman"/>
                <a:ea typeface="华文新魏"/>
              </a:rPr>
              <a:t>		</a:t>
            </a:r>
          </a:p>
          <a:p>
            <a:pPr marR="0" lvl="0" rtl="0"/>
            <a:r>
              <a:rPr lang="en-US" altLang="zh-CN" b="0" i="0" u="none" strike="noStrike" baseline="0" smtClean="0">
                <a:latin typeface="Times New Roman"/>
                <a:ea typeface="华文新魏"/>
              </a:rPr>
              <a:t>31</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 </a:t>
            </a:r>
            <a:r>
              <a:rPr lang="zh-CN" altLang="en-US" b="0" i="0" u="none" strike="noStrike" baseline="0" smtClean="0">
                <a:latin typeface="Times New Roman"/>
                <a:ea typeface="华文新魏"/>
              </a:rPr>
              <a:t>遍历每封信</a:t>
            </a:r>
          </a:p>
          <a:p>
            <a:pPr marR="0" lvl="0" rtl="0"/>
            <a:r>
              <a:rPr lang="en-US" altLang="zh-CN" b="0" i="0" u="none" strike="noStrike" baseline="0" smtClean="0">
                <a:latin typeface="Times New Roman"/>
                <a:ea typeface="华文新魏"/>
              </a:rPr>
              <a:t>32</a:t>
            </a:r>
            <a:r>
              <a:rPr lang="zh-CN" altLang="en-US" b="0" i="0" u="none" strike="noStrike" baseline="0" smtClean="0">
                <a:latin typeface="Times New Roman"/>
                <a:ea typeface="华文新魏"/>
              </a:rPr>
              <a:t>		</a:t>
            </a:r>
            <a:r>
              <a:rPr lang="nn-NO" altLang="zh-CN" b="0" i="0" u="none" strike="noStrike" baseline="0" smtClean="0">
                <a:latin typeface="Times New Roman"/>
                <a:ea typeface="华文新魏"/>
              </a:rPr>
              <a:t>for( i = 1; i &lt;= lCount; i++)</a:t>
            </a:r>
          </a:p>
          <a:p>
            <a:pPr marR="0" lvl="0" rtl="0"/>
            <a:r>
              <a:rPr lang="en-US" altLang="zh-CN" b="0" i="0" u="none" strike="noStrike" baseline="0" smtClean="0">
                <a:latin typeface="Times New Roman"/>
                <a:ea typeface="华文新魏"/>
              </a:rPr>
              <a:t>33</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41343045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dirty="0" smtClean="0">
                <a:latin typeface="Times New Roman"/>
                <a:ea typeface="楷体"/>
              </a:rPr>
              <a:t>图</a:t>
            </a:r>
            <a:r>
              <a:rPr lang="en-US" altLang="zh-CN" b="0" i="0" u="none" strike="noStrike" kern="1800" baseline="0" dirty="0" smtClean="0">
                <a:latin typeface="Times New Roman"/>
                <a:ea typeface="楷体"/>
              </a:rPr>
              <a:t>9.1</a:t>
            </a:r>
            <a:r>
              <a:rPr lang="zh-CN" altLang="en-US" b="0" i="0" u="none" strike="noStrike" kern="1800" baseline="0" dirty="0" smtClean="0">
                <a:latin typeface="Times New Roman"/>
                <a:ea typeface="楷体"/>
              </a:rPr>
              <a:t>  程序主界面</a:t>
            </a:r>
          </a:p>
        </p:txBody>
      </p:sp>
      <p:sp>
        <p:nvSpPr>
          <p:cNvPr id="3" name="文本占位符 2"/>
          <p:cNvSpPr>
            <a:spLocks noGrp="1"/>
          </p:cNvSpPr>
          <p:nvPr>
            <p:ph type="body" idx="1"/>
          </p:nvPr>
        </p:nvSpPr>
        <p:spPr>
          <a:xfrm>
            <a:off x="251520" y="4725144"/>
            <a:ext cx="8579296" cy="1800200"/>
          </a:xfrm>
        </p:spPr>
        <p:txBody>
          <a:bodyPr/>
          <a:lstStyle/>
          <a:p>
            <a:pPr marR="0" lvl="0" rtl="0"/>
            <a:r>
              <a:rPr lang="zh-CN" altLang="en-US" b="0" i="0" u="none" strike="noStrike" baseline="0" dirty="0" smtClean="0">
                <a:latin typeface="Times New Roman"/>
                <a:ea typeface="华文新魏"/>
              </a:rPr>
              <a:t>操作起来很简单，只要单击相应的按钮就会跳转到相应的对话框中。</a:t>
            </a:r>
          </a:p>
        </p:txBody>
      </p:sp>
      <p:pic>
        <p:nvPicPr>
          <p:cNvPr id="1026" name="Picture 2" descr="SNAGHTML2eff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772" y="1772816"/>
            <a:ext cx="4104456" cy="283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11281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70000" lnSpcReduction="20000"/>
          </a:bodyPr>
          <a:lstStyle/>
          <a:p>
            <a:pPr marR="0" lvl="0" rtl="0"/>
            <a:r>
              <a:rPr lang="en-US" altLang="zh-CN" b="0" i="0" u="none" strike="noStrike" baseline="0" smtClean="0">
                <a:latin typeface="Times New Roman"/>
                <a:ea typeface="华文新魏"/>
              </a:rPr>
              <a:t>34</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获取一封完整的邮件</a:t>
            </a:r>
          </a:p>
          <a:p>
            <a:pPr marR="0" lvl="0" rtl="0"/>
            <a:r>
              <a:rPr lang="en-US" altLang="zh-CN" b="0" i="0" u="none" strike="noStrike" baseline="0" smtClean="0">
                <a:latin typeface="Times New Roman"/>
                <a:ea typeface="华文新魏"/>
              </a:rPr>
              <a:t>35</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pMessage = </a:t>
            </a:r>
            <a:r>
              <a:rPr lang="en-US" altLang="zh-CN" b="1" i="0" u="none" strike="noStrike" baseline="0" smtClean="0">
                <a:latin typeface="Times New Roman"/>
                <a:ea typeface="华文新魏"/>
              </a:rPr>
              <a:t>pMessages-&gt;Item[i]</a:t>
            </a:r>
            <a:r>
              <a:rPr lang="en-US" altLang="zh-CN" b="0" i="0" u="none" strike="noStrike" baseline="0" smtClean="0">
                <a:latin typeface="Times New Roman"/>
                <a:ea typeface="华文新魏"/>
              </a:rPr>
              <a:t>;</a:t>
            </a:r>
          </a:p>
          <a:p>
            <a:pPr marR="0" lvl="0" rtl="0"/>
            <a:r>
              <a:rPr lang="en-US" altLang="zh-CN" b="0" i="0" u="none" strike="noStrike" baseline="0" smtClean="0">
                <a:latin typeface="Times New Roman"/>
                <a:ea typeface="华文新魏"/>
              </a:rPr>
              <a:t>36</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获取邮件的具体信息</a:t>
            </a:r>
          </a:p>
          <a:p>
            <a:pPr marR="0" lvl="0" rtl="0"/>
            <a:r>
              <a:rPr lang="en-US" altLang="zh-CN" b="0" i="0" u="none" strike="noStrike" baseline="0" smtClean="0">
                <a:latin typeface="Times New Roman"/>
                <a:ea typeface="华文新魏"/>
              </a:rPr>
              <a:t>37</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g_bstrFrom = </a:t>
            </a:r>
            <a:r>
              <a:rPr lang="en-US" altLang="zh-CN" b="1" i="0" u="none" strike="noStrike" baseline="0" smtClean="0">
                <a:latin typeface="Times New Roman"/>
                <a:ea typeface="华文新魏"/>
              </a:rPr>
              <a:t>pMessage-&gt;From</a:t>
            </a:r>
            <a:r>
              <a:rPr lang="en-US" altLang="zh-CN" b="0" i="0" u="none" strike="noStrike" baseline="0" smtClean="0">
                <a:latin typeface="Times New Roman"/>
                <a:ea typeface="华文新魏"/>
              </a:rPr>
              <a:t>;</a:t>
            </a:r>
          </a:p>
          <a:p>
            <a:pPr marR="0" lvl="0" rtl="0"/>
            <a:r>
              <a:rPr lang="en-US" altLang="zh-CN" b="0" i="0" u="none" strike="noStrike" baseline="0" smtClean="0">
                <a:latin typeface="Times New Roman"/>
                <a:ea typeface="华文新魏"/>
              </a:rPr>
              <a:t>38</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g_bstrSubject = </a:t>
            </a:r>
            <a:r>
              <a:rPr lang="en-US" altLang="zh-CN" b="1" i="0" u="none" strike="noStrike" baseline="0" smtClean="0">
                <a:latin typeface="Times New Roman"/>
                <a:ea typeface="华文新魏"/>
              </a:rPr>
              <a:t>pMessage-&gt;Subject</a:t>
            </a:r>
            <a:r>
              <a:rPr lang="en-US" altLang="zh-CN" b="0" i="0" u="none" strike="noStrike" baseline="0" smtClean="0">
                <a:latin typeface="Times New Roman"/>
                <a:ea typeface="华文新魏"/>
              </a:rPr>
              <a:t>;</a:t>
            </a:r>
          </a:p>
          <a:p>
            <a:pPr marR="0" lvl="0" rtl="0"/>
            <a:r>
              <a:rPr lang="en-US" altLang="zh-CN" b="0" i="0" u="none" strike="noStrike" baseline="0" smtClean="0">
                <a:latin typeface="Times New Roman"/>
                <a:ea typeface="华文新魏"/>
              </a:rPr>
              <a:t>39</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g_bstrBody = </a:t>
            </a:r>
            <a:r>
              <a:rPr lang="en-US" altLang="zh-CN" b="1" i="0" u="none" strike="noStrike" baseline="0" smtClean="0">
                <a:latin typeface="Times New Roman"/>
                <a:ea typeface="华文新魏"/>
              </a:rPr>
              <a:t>pMessage-&gt;Body</a:t>
            </a:r>
            <a:r>
              <a:rPr lang="en-US" altLang="zh-CN" b="0" i="0" u="none" strike="noStrike" baseline="0" smtClean="0">
                <a:latin typeface="Times New Roman"/>
                <a:ea typeface="华文新魏"/>
              </a:rPr>
              <a:t>;</a:t>
            </a:r>
          </a:p>
          <a:p>
            <a:pPr marR="0" lvl="0" rtl="0"/>
            <a:r>
              <a:rPr lang="en-US" altLang="zh-CN" b="0" i="0" u="none" strike="noStrike" baseline="0" smtClean="0">
                <a:latin typeface="Times New Roman"/>
                <a:ea typeface="华文新魏"/>
              </a:rPr>
              <a:t>40</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g_oleDate = </a:t>
            </a:r>
            <a:r>
              <a:rPr lang="en-US" altLang="zh-CN" b="1" i="0" u="none" strike="noStrike" baseline="0" smtClean="0">
                <a:latin typeface="Times New Roman"/>
                <a:ea typeface="华文新魏"/>
              </a:rPr>
              <a:t>pMessage-&gt;Date</a:t>
            </a:r>
            <a:r>
              <a:rPr lang="en-US" altLang="zh-CN" b="0" i="0" u="none" strike="noStrike" baseline="0" smtClean="0">
                <a:latin typeface="Times New Roman"/>
                <a:ea typeface="华文新魏"/>
              </a:rPr>
              <a:t>;</a:t>
            </a:r>
          </a:p>
          <a:p>
            <a:pPr marR="0" lvl="0" rtl="0"/>
            <a:r>
              <a:rPr lang="en-US" altLang="zh-CN" b="0" i="0" u="none" strike="noStrike" baseline="0" smtClean="0">
                <a:latin typeface="Times New Roman"/>
                <a:ea typeface="华文新魏"/>
              </a:rPr>
              <a:t>41</a:t>
            </a:r>
            <a:r>
              <a:rPr lang="zh-CN" altLang="en-US" b="0" i="0" u="none" strike="noStrike" baseline="0" smtClean="0">
                <a:latin typeface="Times New Roman"/>
                <a:ea typeface="华文新魏"/>
              </a:rPr>
              <a:t>			</a:t>
            </a:r>
          </a:p>
          <a:p>
            <a:pPr marR="0" lvl="0" rtl="0"/>
            <a:r>
              <a:rPr lang="en-US" altLang="zh-CN" b="0" i="0" u="none" strike="noStrike" baseline="0" smtClean="0">
                <a:latin typeface="Times New Roman"/>
                <a:ea typeface="华文新魏"/>
              </a:rPr>
              <a:t>42</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保存邮件的主体文本</a:t>
            </a:r>
          </a:p>
          <a:p>
            <a:pPr marR="0" lvl="0" rtl="0"/>
            <a:r>
              <a:rPr lang="en-US" altLang="zh-CN" b="0" i="0" u="none" strike="noStrike" baseline="0" smtClean="0">
                <a:latin typeface="Times New Roman"/>
                <a:ea typeface="华文新魏"/>
              </a:rPr>
              <a:t>43</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g_strDetailArray.Add((const char*)g_bstrBody);</a:t>
            </a:r>
          </a:p>
          <a:p>
            <a:pPr marR="0" lvl="0" rtl="0"/>
            <a:r>
              <a:rPr lang="en-US" altLang="zh-CN" b="0" i="0" u="none" strike="noStrike" baseline="0" smtClean="0">
                <a:latin typeface="Times New Roman"/>
                <a:ea typeface="华文新魏"/>
              </a:rPr>
              <a:t>44</a:t>
            </a:r>
            <a:r>
              <a:rPr lang="zh-CN" altLang="en-US" b="0" i="0" u="none" strike="noStrike" baseline="0" smtClean="0">
                <a:latin typeface="Times New Roman"/>
                <a:ea typeface="华文新魏"/>
              </a:rPr>
              <a:t>			</a:t>
            </a:r>
            <a:r>
              <a:rPr lang="en-US" altLang="zh-CN" b="1" i="0" u="none" strike="noStrike" baseline="0" smtClean="0">
                <a:latin typeface="Times New Roman"/>
                <a:ea typeface="华文新魏"/>
              </a:rPr>
              <a:t>pMessage.Release()</a:t>
            </a:r>
            <a:r>
              <a:rPr lang="en-US" altLang="zh-CN" b="0" i="0" u="none" strike="noStrike" baseline="0" smtClean="0">
                <a:latin typeface="Times New Roman"/>
                <a:ea typeface="华文新魏"/>
              </a:rPr>
              <a:t>;</a:t>
            </a:r>
          </a:p>
          <a:p>
            <a:pPr marR="0" lvl="0" rtl="0"/>
            <a:r>
              <a:rPr lang="en-US" altLang="zh-CN" b="0" i="0" u="none" strike="noStrike" baseline="0" smtClean="0">
                <a:latin typeface="Times New Roman"/>
                <a:ea typeface="华文新魏"/>
              </a:rPr>
              <a:t>45</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p>
          <a:p>
            <a:pPr marR="0" lvl="0" rtl="0"/>
            <a:r>
              <a:rPr lang="en-US" altLang="zh-CN" b="0" i="0" u="none" strike="noStrike" baseline="0" smtClean="0">
                <a:latin typeface="Times New Roman"/>
                <a:ea typeface="华文新魏"/>
              </a:rPr>
              <a:t>46</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a:t>
            </a:r>
          </a:p>
          <a:p>
            <a:pPr marR="0" lvl="0" rtl="0"/>
            <a:r>
              <a:rPr lang="en-US" altLang="zh-CN" b="0" i="0" u="none" strike="noStrike" baseline="0" smtClean="0">
                <a:latin typeface="Times New Roman"/>
                <a:ea typeface="华文新魏"/>
              </a:rPr>
              <a:t>47</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 </a:t>
            </a:r>
            <a:r>
              <a:rPr lang="zh-CN" altLang="en-US" b="0" i="0" u="none" strike="noStrike" baseline="0" smtClean="0">
                <a:latin typeface="Times New Roman"/>
                <a:ea typeface="华文新魏"/>
              </a:rPr>
              <a:t>断开连接</a:t>
            </a:r>
          </a:p>
          <a:p>
            <a:pPr marR="0" lvl="0" rtl="0"/>
            <a:r>
              <a:rPr lang="en-US" altLang="zh-CN" b="1" i="0" u="none" strike="noStrike" baseline="0" smtClean="0">
                <a:latin typeface="Times New Roman"/>
                <a:ea typeface="华文新魏"/>
              </a:rPr>
              <a:t>48</a:t>
            </a:r>
            <a:r>
              <a:rPr lang="zh-CN" altLang="en-US" b="1" i="0" u="none" strike="noStrike" baseline="0" smtClean="0">
                <a:latin typeface="Times New Roman"/>
                <a:ea typeface="华文新魏"/>
              </a:rPr>
              <a:t>	</a:t>
            </a:r>
            <a:r>
              <a:rPr lang="en-US" altLang="zh-CN" b="1" i="0" u="none" strike="noStrike" baseline="0" smtClean="0">
                <a:latin typeface="Times New Roman"/>
                <a:ea typeface="华文新魏"/>
              </a:rPr>
              <a:t>pPOP3-&gt;Disconnect()</a:t>
            </a:r>
            <a:r>
              <a:rPr lang="en-US" altLang="zh-CN" b="0" i="0" u="none" strike="noStrike" baseline="0" smtClean="0">
                <a:latin typeface="Times New Roman"/>
                <a:ea typeface="华文新魏"/>
              </a:rPr>
              <a:t>;</a:t>
            </a:r>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12421200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a:ea typeface="华文新魏"/>
              </a:rPr>
              <a:t>我们必须首先依照提供的信息与存放电子邮件的服务器相连，然后才能读取信息，最后一定要关闭连接。得到邮件后就可以通过收件人、主题等字段取得想要的信息了。</a:t>
            </a:r>
          </a:p>
          <a:p>
            <a:pPr marR="0" lvl="0" rtl="0"/>
            <a:r>
              <a:rPr lang="zh-CN" altLang="en-US" b="0" i="0" u="none" strike="noStrike" baseline="0" smtClean="0">
                <a:latin typeface="Times New Roman"/>
                <a:ea typeface="华文新魏"/>
              </a:rPr>
              <a:t>那么以上就是发送和接收邮件的主要代码了。本章示例只是将代码中的变量与控件建立了联系，并且选择了恰当的时机执行代码而已。</a:t>
            </a:r>
          </a:p>
        </p:txBody>
      </p:sp>
    </p:spTree>
    <p:extLst>
      <p:ext uri="{BB962C8B-B14F-4D97-AF65-F5344CB8AC3E}">
        <p14:creationId xmlns:p14="http://schemas.microsoft.com/office/powerpoint/2010/main" val="29177079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9.3  CBitButtonNL</a:t>
            </a:r>
            <a:r>
              <a:rPr lang="zh-CN" altLang="en-US" b="0" i="0" u="none" strike="noStrike" kern="1800" baseline="0" smtClean="0">
                <a:latin typeface="Times New Roman"/>
                <a:ea typeface="楷体"/>
              </a:rPr>
              <a:t>简介</a:t>
            </a: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a:ea typeface="华文新魏"/>
              </a:rPr>
              <a:t>CBitButtonNL</a:t>
            </a:r>
            <a:r>
              <a:rPr lang="zh-CN" altLang="en-US" b="0" i="0" u="none" strike="noStrike" baseline="0" smtClean="0">
                <a:latin typeface="Times New Roman"/>
                <a:ea typeface="华文新魏"/>
              </a:rPr>
              <a:t>是</a:t>
            </a:r>
            <a:r>
              <a:rPr lang="en-US" altLang="zh-CN" b="0" i="0" u="none" strike="noStrike" baseline="0" smtClean="0">
                <a:latin typeface="Times New Roman"/>
                <a:ea typeface="华文新魏"/>
              </a:rPr>
              <a:t>MFC</a:t>
            </a:r>
            <a:r>
              <a:rPr lang="zh-CN" altLang="en-US" b="0" i="0" u="none" strike="noStrike" baseline="0" smtClean="0">
                <a:latin typeface="Times New Roman"/>
                <a:ea typeface="华文新魏"/>
              </a:rPr>
              <a:t>提供的类吗？当然不是，不过也不能说和</a:t>
            </a:r>
            <a:r>
              <a:rPr lang="en-US" altLang="zh-CN" b="0" i="0" u="none" strike="noStrike" baseline="0" smtClean="0">
                <a:latin typeface="Times New Roman"/>
                <a:ea typeface="华文新魏"/>
              </a:rPr>
              <a:t>MFC</a:t>
            </a:r>
            <a:r>
              <a:rPr lang="zh-CN" altLang="en-US" b="0" i="0" u="none" strike="noStrike" baseline="0" smtClean="0">
                <a:latin typeface="Times New Roman"/>
                <a:ea typeface="华文新魏"/>
              </a:rPr>
              <a:t>毫无关系，因为</a:t>
            </a:r>
            <a:r>
              <a:rPr lang="en-US" altLang="zh-CN" b="0" i="0" u="none" strike="noStrike" baseline="0" smtClean="0">
                <a:latin typeface="Times New Roman"/>
                <a:ea typeface="华文新魏"/>
              </a:rPr>
              <a:t>CBitButtonNL</a:t>
            </a:r>
            <a:r>
              <a:rPr lang="zh-CN" altLang="en-US" b="0" i="0" u="none" strike="noStrike" baseline="0" smtClean="0">
                <a:latin typeface="Times New Roman"/>
                <a:ea typeface="华文新魏"/>
              </a:rPr>
              <a:t>是继承自</a:t>
            </a:r>
            <a:r>
              <a:rPr lang="en-US" altLang="zh-CN" b="0" i="0" u="none" strike="noStrike" baseline="0" smtClean="0">
                <a:latin typeface="Times New Roman"/>
                <a:ea typeface="华文新魏"/>
              </a:rPr>
              <a:t>MFC</a:t>
            </a:r>
            <a:r>
              <a:rPr lang="zh-CN" altLang="en-US" b="0" i="0" u="none" strike="noStrike" baseline="0" smtClean="0">
                <a:latin typeface="Times New Roman"/>
                <a:ea typeface="华文新魏"/>
              </a:rPr>
              <a:t>的类</a:t>
            </a:r>
            <a:r>
              <a:rPr lang="en-US" altLang="zh-CN" b="0" i="0" u="none" strike="noStrike" baseline="0" smtClean="0">
                <a:latin typeface="Times New Roman"/>
                <a:ea typeface="华文新魏"/>
              </a:rPr>
              <a:t>CButton</a:t>
            </a:r>
            <a:r>
              <a:rPr lang="zh-CN" altLang="en-US" b="0" i="0" u="none" strike="noStrike" baseline="0" smtClean="0">
                <a:latin typeface="Times New Roman"/>
                <a:ea typeface="华文新魏"/>
              </a:rPr>
              <a:t>的，我们只是在</a:t>
            </a:r>
            <a:r>
              <a:rPr lang="en-US" altLang="zh-CN" b="0" i="0" u="none" strike="noStrike" baseline="0" smtClean="0">
                <a:latin typeface="Times New Roman"/>
                <a:ea typeface="华文新魏"/>
              </a:rPr>
              <a:t>CButton</a:t>
            </a:r>
            <a:r>
              <a:rPr lang="zh-CN" altLang="en-US" b="0" i="0" u="none" strike="noStrike" baseline="0" smtClean="0">
                <a:latin typeface="Times New Roman"/>
                <a:ea typeface="华文新魏"/>
              </a:rPr>
              <a:t>的基础上添加了功能而已。</a:t>
            </a:r>
          </a:p>
        </p:txBody>
      </p:sp>
    </p:spTree>
    <p:extLst>
      <p:ext uri="{BB962C8B-B14F-4D97-AF65-F5344CB8AC3E}">
        <p14:creationId xmlns:p14="http://schemas.microsoft.com/office/powerpoint/2010/main" val="31421268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9.3.1  </a:t>
            </a:r>
            <a:r>
              <a:rPr lang="zh-CN" altLang="en-US" b="0" i="0" u="none" strike="noStrike" kern="1800" baseline="0" smtClean="0">
                <a:latin typeface="Times New Roman"/>
                <a:ea typeface="楷体"/>
              </a:rPr>
              <a:t>按钮图像</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我们首先来为按钮添加图像，这感觉就像是在原来灰色的按钮上贴了层彩色贴纸一样。</a:t>
            </a:r>
          </a:p>
        </p:txBody>
      </p:sp>
    </p:spTree>
    <p:extLst>
      <p:ext uri="{BB962C8B-B14F-4D97-AF65-F5344CB8AC3E}">
        <p14:creationId xmlns:p14="http://schemas.microsoft.com/office/powerpoint/2010/main" val="35127098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设置按钮图像之</a:t>
            </a:r>
            <a:r>
              <a:rPr lang="en-US" altLang="zh-CN" b="0" i="0" u="none" strike="noStrike" kern="1800" baseline="0" smtClean="0">
                <a:latin typeface="Times New Roman"/>
                <a:ea typeface="楷体"/>
              </a:rPr>
              <a:t>SetBitmaps()</a:t>
            </a:r>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dirty="0" smtClean="0">
                <a:latin typeface="Times New Roman"/>
                <a:ea typeface="华文新魏"/>
              </a:rPr>
              <a:t>（</a:t>
            </a:r>
            <a:r>
              <a:rPr lang="en-US" altLang="zh-CN" b="0" i="0" u="none" strike="noStrike" baseline="0" dirty="0" smtClean="0">
                <a:latin typeface="Times New Roman"/>
                <a:ea typeface="华文新魏"/>
              </a:rPr>
              <a:t>1</a:t>
            </a:r>
            <a:r>
              <a:rPr lang="zh-CN" altLang="en-US" b="0" i="0" u="none" strike="noStrike" baseline="0" dirty="0" smtClean="0">
                <a:latin typeface="Times New Roman"/>
                <a:ea typeface="华文新魏"/>
              </a:rPr>
              <a:t>）在类</a:t>
            </a:r>
            <a:r>
              <a:rPr lang="en-US" altLang="zh-CN" b="0" i="0" u="none" strike="noStrike" baseline="0" dirty="0" err="1" smtClean="0">
                <a:latin typeface="Times New Roman"/>
                <a:ea typeface="华文新魏"/>
              </a:rPr>
              <a:t>CBitButtonNL</a:t>
            </a:r>
            <a:r>
              <a:rPr lang="zh-CN" altLang="en-US" b="0" i="0" u="none" strike="noStrike" baseline="0" dirty="0" smtClean="0">
                <a:latin typeface="Times New Roman"/>
                <a:ea typeface="华文新魏"/>
              </a:rPr>
              <a:t>体内定义私有结构，用来保存位图的信息，如下：</a:t>
            </a:r>
          </a:p>
          <a:p>
            <a:pPr marR="0" lvl="0" rtl="0"/>
            <a:endParaRPr lang="zh-CN" altLang="en-US"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3</a:t>
            </a:r>
            <a:r>
              <a:rPr lang="zh-CN" altLang="en-US" b="0" i="0" u="none" strike="noStrike" baseline="0" dirty="0" smtClean="0">
                <a:latin typeface="Times New Roman"/>
                <a:ea typeface="华文新魏"/>
              </a:rPr>
              <a:t>个成员分别用来保存位图的句柄、位图宽度和位图高度。以此自定义类型为类</a:t>
            </a:r>
            <a:r>
              <a:rPr lang="en-US" altLang="zh-CN" b="0" i="0" u="none" strike="noStrike" baseline="0" dirty="0" err="1" smtClean="0">
                <a:latin typeface="Times New Roman"/>
                <a:ea typeface="华文新魏"/>
              </a:rPr>
              <a:t>CBitButtonNL</a:t>
            </a:r>
            <a:r>
              <a:rPr lang="zh-CN" altLang="en-US" b="0" i="0" u="none" strike="noStrike" baseline="0" dirty="0" smtClean="0">
                <a:latin typeface="Times New Roman"/>
                <a:ea typeface="华文新魏"/>
              </a:rPr>
              <a:t>定义数组，用来保存按钮在</a:t>
            </a:r>
            <a:r>
              <a:rPr lang="en-US" altLang="zh-CN" b="0" i="0" u="none" strike="noStrike" baseline="0" dirty="0" smtClean="0">
                <a:latin typeface="Times New Roman"/>
                <a:ea typeface="华文新魏"/>
              </a:rPr>
              <a:t>4</a:t>
            </a:r>
            <a:r>
              <a:rPr lang="zh-CN" altLang="en-US" b="0" i="0" u="none" strike="noStrike" baseline="0" dirty="0" smtClean="0">
                <a:latin typeface="Times New Roman"/>
                <a:ea typeface="华文新魏"/>
              </a:rPr>
              <a:t>种状态下显示的位图。如下：</a:t>
            </a:r>
          </a:p>
          <a:p>
            <a:pPr marR="0" lvl="0" rtl="0"/>
            <a:r>
              <a:rPr lang="en-US" altLang="zh-CN" b="0" i="0" u="none" strike="noStrike" baseline="0" dirty="0" smtClean="0">
                <a:latin typeface="Times New Roman"/>
                <a:ea typeface="华文新魏"/>
              </a:rPr>
              <a:t>STRUCT_BITMAPS</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m_csBitmaps</a:t>
            </a:r>
            <a:r>
              <a:rPr lang="en-US" altLang="zh-CN" b="0" i="0" u="none" strike="noStrike" baseline="0" dirty="0" smtClean="0">
                <a:latin typeface="Times New Roman"/>
                <a:ea typeface="华文新魏"/>
              </a:rPr>
              <a:t>[4]</a:t>
            </a:r>
            <a:endParaRPr lang="zh-CN" altLang="en-US" b="0" i="0" u="none" strike="noStrike" baseline="0" dirty="0" smtClean="0">
              <a:latin typeface="Times New Roman"/>
              <a:ea typeface="华文新魏"/>
            </a:endParaRPr>
          </a:p>
        </p:txBody>
      </p:sp>
    </p:spTree>
    <p:extLst>
      <p:ext uri="{BB962C8B-B14F-4D97-AF65-F5344CB8AC3E}">
        <p14:creationId xmlns:p14="http://schemas.microsoft.com/office/powerpoint/2010/main" val="30340542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lnSpcReduction="10000"/>
          </a:bodyPr>
          <a:lstStyle/>
          <a:p>
            <a:pPr marR="0" lvl="0" rtl="0"/>
            <a:r>
              <a:rPr lang="zh-CN" altLang="en-US" b="0" i="0" u="none" strike="noStrike" baseline="0" dirty="0" smtClean="0">
                <a:latin typeface="Times New Roman"/>
                <a:ea typeface="华文新魏"/>
              </a:rPr>
              <a:t>（</a:t>
            </a:r>
            <a:r>
              <a:rPr lang="en-US" altLang="zh-CN" b="0" i="0" u="none" strike="noStrike" baseline="0" dirty="0" smtClean="0">
                <a:latin typeface="Times New Roman"/>
                <a:ea typeface="华文新魏"/>
              </a:rPr>
              <a:t>2</a:t>
            </a:r>
            <a:r>
              <a:rPr lang="zh-CN" altLang="en-US" b="0" i="0" u="none" strike="noStrike" baseline="0" dirty="0" smtClean="0">
                <a:latin typeface="Times New Roman"/>
                <a:ea typeface="华文新魏"/>
              </a:rPr>
              <a:t>）为类</a:t>
            </a:r>
            <a:r>
              <a:rPr lang="en-US" altLang="zh-CN" b="0" i="0" u="none" strike="noStrike" baseline="0" dirty="0" err="1" smtClean="0">
                <a:latin typeface="Times New Roman"/>
                <a:ea typeface="华文新魏"/>
              </a:rPr>
              <a:t>CBitButtonNL</a:t>
            </a:r>
            <a:r>
              <a:rPr lang="zh-CN" altLang="en-US" b="0" i="0" u="none" strike="noStrike" baseline="0" dirty="0" smtClean="0">
                <a:latin typeface="Times New Roman"/>
                <a:ea typeface="华文新魏"/>
              </a:rPr>
              <a:t>添加公有成员函数</a:t>
            </a:r>
            <a:r>
              <a:rPr lang="en-US" altLang="zh-CN" b="0" i="0" u="none" strike="noStrike" baseline="0" dirty="0" err="1" smtClean="0">
                <a:latin typeface="Times New Roman"/>
                <a:ea typeface="华文新魏"/>
              </a:rPr>
              <a:t>SetBitmaps</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，参数是资源的</a:t>
            </a:r>
            <a:r>
              <a:rPr lang="en-US" altLang="zh-CN" b="0" i="0" u="none" strike="noStrike" baseline="0" dirty="0" smtClean="0">
                <a:latin typeface="Times New Roman"/>
                <a:ea typeface="华文新魏"/>
              </a:rPr>
              <a:t>ID</a:t>
            </a:r>
            <a:r>
              <a:rPr lang="zh-CN" altLang="en-US" b="0" i="0" u="none" strike="noStrike" baseline="0" dirty="0" smtClean="0">
                <a:latin typeface="Times New Roman"/>
                <a:ea typeface="华文新魏"/>
              </a:rPr>
              <a:t>，代码编写如下：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函数</a:t>
            </a:r>
            <a:r>
              <a:rPr lang="en-US" altLang="zh-CN" b="0" i="0" u="none" strike="noStrike" baseline="0" dirty="0" err="1" smtClean="0">
                <a:latin typeface="Times New Roman"/>
                <a:ea typeface="华文新魏"/>
              </a:rPr>
              <a:t>SetBitmaps</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主要通过参数传递进来的位图资源</a:t>
            </a:r>
            <a:r>
              <a:rPr lang="en-US" altLang="zh-CN" b="0" i="0" u="none" strike="noStrike" baseline="0" dirty="0" smtClean="0">
                <a:latin typeface="Times New Roman"/>
                <a:ea typeface="华文新魏"/>
              </a:rPr>
              <a:t>ID</a:t>
            </a:r>
            <a:r>
              <a:rPr lang="zh-CN" altLang="en-US" b="0" i="0" u="none" strike="noStrike" baseline="0" dirty="0" smtClean="0">
                <a:latin typeface="Times New Roman"/>
                <a:ea typeface="华文新魏"/>
              </a:rPr>
              <a:t>，获取图片资源的句柄，下一阶段的工作将由同名的重载函数</a:t>
            </a:r>
            <a:r>
              <a:rPr lang="en-US" altLang="zh-CN" b="0" i="0" u="none" strike="noStrike" baseline="0" dirty="0" err="1" smtClean="0">
                <a:latin typeface="Times New Roman"/>
                <a:ea typeface="华文新魏"/>
              </a:rPr>
              <a:t>SetBitmaps</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完成剩余的功能，它们的参数不同。</a:t>
            </a:r>
          </a:p>
          <a:p>
            <a:pPr marR="0" lvl="0" rtl="0"/>
            <a:r>
              <a:rPr lang="zh-CN" altLang="en-US" b="0" i="0" u="none" strike="noStrike" baseline="0" dirty="0" smtClean="0">
                <a:latin typeface="Times New Roman"/>
                <a:ea typeface="华文新魏"/>
              </a:rPr>
              <a:t>函数</a:t>
            </a:r>
            <a:r>
              <a:rPr lang="en-US" altLang="zh-CN" b="0" i="0" u="none" strike="noStrike" baseline="0" dirty="0" err="1" smtClean="0">
                <a:latin typeface="Times New Roman"/>
                <a:ea typeface="华文新魏"/>
              </a:rPr>
              <a:t>SetBitmaps</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，第一个参数是必选项，其它参数都有默认值，这是因为在类内定义函数</a:t>
            </a:r>
            <a:r>
              <a:rPr lang="en-US" altLang="zh-CN" b="0" i="0" u="none" strike="noStrike" baseline="0" dirty="0" err="1" smtClean="0">
                <a:latin typeface="Times New Roman"/>
                <a:ea typeface="华文新魏"/>
              </a:rPr>
              <a:t>SetBitmaps</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时添加了默认的参数值</a:t>
            </a:r>
            <a:r>
              <a:rPr lang="en-US" altLang="zh-CN" b="0" i="0" u="none" strike="noStrike" baseline="0" dirty="0" smtClean="0">
                <a:latin typeface="Times New Roman"/>
                <a:ea typeface="华文新魏"/>
              </a:rPr>
              <a:t>NULL</a:t>
            </a:r>
            <a:r>
              <a:rPr lang="zh-CN" altLang="en-US" b="0" i="0" u="none" strike="noStrike" baseline="0" dirty="0" smtClean="0">
                <a:latin typeface="Times New Roman"/>
                <a:ea typeface="华文新魏"/>
              </a:rPr>
              <a:t>，</a:t>
            </a:r>
            <a:r>
              <a:rPr lang="en-US" altLang="zh-CN" b="0" i="0" u="none" strike="noStrike" baseline="0" dirty="0" smtClean="0">
                <a:latin typeface="Times New Roman"/>
                <a:ea typeface="华文新魏"/>
              </a:rPr>
              <a:t>ASSERT()</a:t>
            </a:r>
            <a:r>
              <a:rPr lang="zh-CN" altLang="en-US" b="0" i="0" u="none" strike="noStrike" baseline="0" dirty="0" smtClean="0">
                <a:latin typeface="Times New Roman"/>
                <a:ea typeface="华文新魏"/>
              </a:rPr>
              <a:t>用来检测第一个参数是否传入，没有传入的话，会中断程序。</a:t>
            </a:r>
          </a:p>
        </p:txBody>
      </p:sp>
    </p:spTree>
    <p:extLst>
      <p:ext uri="{BB962C8B-B14F-4D97-AF65-F5344CB8AC3E}">
        <p14:creationId xmlns:p14="http://schemas.microsoft.com/office/powerpoint/2010/main" val="37587067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a:ea typeface="华文新魏"/>
              </a:rPr>
              <a:t>函数</a:t>
            </a:r>
            <a:r>
              <a:rPr lang="en-US" altLang="zh-CN" b="0" i="0" u="none" strike="noStrike" baseline="0" smtClean="0">
                <a:latin typeface="Times New Roman"/>
                <a:ea typeface="华文新魏"/>
              </a:rPr>
              <a:t>AfxFindResourceHandle()</a:t>
            </a:r>
            <a:r>
              <a:rPr lang="zh-CN" altLang="en-US" b="0" i="0" u="none" strike="noStrike" baseline="0" smtClean="0">
                <a:latin typeface="Times New Roman"/>
                <a:ea typeface="华文新魏"/>
              </a:rPr>
              <a:t>，用来通过资源的</a:t>
            </a:r>
            <a:r>
              <a:rPr lang="en-US" altLang="zh-CN" b="0" i="0" u="none" strike="noStrike" baseline="0" smtClean="0">
                <a:latin typeface="Times New Roman"/>
                <a:ea typeface="华文新魏"/>
              </a:rPr>
              <a:t>ID</a:t>
            </a:r>
            <a:r>
              <a:rPr lang="zh-CN" altLang="en-US" b="0" i="0" u="none" strike="noStrike" baseline="0" smtClean="0">
                <a:latin typeface="Times New Roman"/>
                <a:ea typeface="华文新魏"/>
              </a:rPr>
              <a:t>号和资源类型定位指定的资源，将返回包含资源的模块的句柄。函数的原型如下： </a:t>
            </a:r>
          </a:p>
          <a:p>
            <a:pPr marR="0" lvl="0" rtl="0"/>
            <a:r>
              <a:rPr lang="en-US" altLang="zh-CN" b="0" i="0" u="none" strike="noStrike" baseline="0" smtClean="0">
                <a:latin typeface="Times New Roman"/>
                <a:ea typeface="华文新魏"/>
              </a:rPr>
              <a:t>HINSTANCE AFXAPI AfxFindResourceHandle(</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LPCTSTR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lpszName,</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LPCTSTR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lpszType </a:t>
            </a:r>
          </a:p>
          <a:p>
            <a:pPr marR="0" lvl="0" rtl="0"/>
            <a:r>
              <a:rPr lang="en-US" altLang="zh-CN" b="0" i="0" u="none" strike="noStrike" baseline="0" smtClean="0">
                <a:latin typeface="Times New Roman"/>
                <a:ea typeface="华文新魏"/>
              </a:rPr>
              <a:t>);</a:t>
            </a:r>
          </a:p>
          <a:p>
            <a:pPr marR="0" lvl="0" rtl="0"/>
            <a:r>
              <a:rPr lang="zh-CN" altLang="en-US" b="0" i="0" u="none" strike="noStrike" baseline="0" smtClean="0">
                <a:latin typeface="Times New Roman"/>
                <a:ea typeface="华文新魏"/>
              </a:rPr>
              <a:t>两个参数分别用来传入资源的</a:t>
            </a:r>
            <a:r>
              <a:rPr lang="en-US" altLang="zh-CN" b="0" i="0" u="none" strike="noStrike" baseline="0" smtClean="0">
                <a:latin typeface="Times New Roman"/>
                <a:ea typeface="华文新魏"/>
              </a:rPr>
              <a:t>ID</a:t>
            </a:r>
            <a:r>
              <a:rPr lang="zh-CN" altLang="en-US" b="0" i="0" u="none" strike="noStrike" baseline="0" smtClean="0">
                <a:latin typeface="Times New Roman"/>
                <a:ea typeface="华文新魏"/>
              </a:rPr>
              <a:t>和资源的类型。</a:t>
            </a:r>
          </a:p>
        </p:txBody>
      </p:sp>
    </p:spTree>
    <p:extLst>
      <p:ext uri="{BB962C8B-B14F-4D97-AF65-F5344CB8AC3E}">
        <p14:creationId xmlns:p14="http://schemas.microsoft.com/office/powerpoint/2010/main" val="28639300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85000" lnSpcReduction="20000"/>
          </a:bodyPr>
          <a:lstStyle/>
          <a:p>
            <a:pPr marR="0" lvl="0" rtl="0"/>
            <a:r>
              <a:rPr lang="zh-CN" altLang="en-US" b="0" i="0" u="none" strike="noStrike" baseline="0" dirty="0" smtClean="0">
                <a:latin typeface="Times New Roman"/>
                <a:ea typeface="华文新魏"/>
              </a:rPr>
              <a:t>函数</a:t>
            </a:r>
            <a:r>
              <a:rPr lang="en-US" altLang="zh-CN" b="0" i="0" u="none" strike="noStrike" baseline="0" dirty="0" err="1" smtClean="0">
                <a:latin typeface="Times New Roman"/>
                <a:ea typeface="华文新魏"/>
              </a:rPr>
              <a:t>LoadImage</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用来加载位图资源，返回位图的句柄，函数原型如下：</a:t>
            </a:r>
          </a:p>
          <a:p>
            <a:pPr marR="0" lvl="0" rtl="0"/>
            <a:r>
              <a:rPr lang="en-US" altLang="zh-CN" b="0" i="0" u="none" strike="noStrike" baseline="0" dirty="0" smtClean="0">
                <a:latin typeface="Times New Roman"/>
                <a:ea typeface="华文新魏"/>
              </a:rPr>
              <a:t>HANDLE </a:t>
            </a:r>
            <a:r>
              <a:rPr lang="en-US" altLang="zh-CN" b="0" i="0" u="none" strike="noStrike" baseline="0" dirty="0" err="1" smtClean="0">
                <a:latin typeface="Times New Roman"/>
                <a:ea typeface="华文新魏"/>
              </a:rPr>
              <a:t>LoadImage</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HINSTANCE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hinst</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 handle to instance</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LPCTSTR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lpszName</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 </a:t>
            </a:r>
            <a:r>
              <a:rPr lang="en-US" altLang="zh-CN" b="0" i="0" u="none" strike="noStrike" baseline="0" dirty="0" smtClean="0">
                <a:latin typeface="Times New Roman"/>
                <a:ea typeface="华文新魏"/>
              </a:rPr>
              <a:t>image to load</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UINT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uType</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 image type</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int</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cxDesired</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 desired width</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int</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cyDesired</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 desired height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UINT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fuLoad</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 load options</a:t>
            </a:r>
          </a:p>
          <a:p>
            <a:pPr marR="0" lvl="0" rtl="0"/>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参数含义如下：</a:t>
            </a:r>
          </a:p>
          <a:p>
            <a:pPr marR="0" lvl="0" rtl="0"/>
            <a:r>
              <a:rPr lang="en-US" altLang="zh-CN" b="0" i="0" u="none" strike="noStrike" baseline="0" dirty="0" err="1" smtClean="0">
                <a:latin typeface="Times New Roman"/>
                <a:ea typeface="华文新魏"/>
              </a:rPr>
              <a:t>hinst</a:t>
            </a:r>
            <a:r>
              <a:rPr lang="zh-CN" altLang="en-US" b="0" i="0" u="none" strike="noStrike" baseline="0" dirty="0" smtClean="0">
                <a:latin typeface="Times New Roman"/>
                <a:ea typeface="华文新魏"/>
              </a:rPr>
              <a:t>：包含要加载位图的模块的实例句柄。</a:t>
            </a:r>
          </a:p>
          <a:p>
            <a:pPr marR="0" lvl="0" rtl="0"/>
            <a:r>
              <a:rPr lang="zh-CN" altLang="en-US" b="0" i="0" u="none" strike="noStrike" baseline="0" dirty="0" smtClean="0">
                <a:latin typeface="Times New Roman"/>
                <a:ea typeface="华文新魏"/>
              </a:rPr>
              <a:t>后</a:t>
            </a:r>
            <a:r>
              <a:rPr lang="en-US" altLang="zh-CN" b="0" i="0" u="none" strike="noStrike" baseline="0" dirty="0" smtClean="0">
                <a:latin typeface="Times New Roman"/>
                <a:ea typeface="华文新魏"/>
              </a:rPr>
              <a:t>3</a:t>
            </a:r>
            <a:r>
              <a:rPr lang="zh-CN" altLang="en-US" b="0" i="0" u="none" strike="noStrike" baseline="0" dirty="0" smtClean="0">
                <a:latin typeface="Times New Roman"/>
                <a:ea typeface="华文新魏"/>
              </a:rPr>
              <a:t>个参数全为</a:t>
            </a:r>
            <a:r>
              <a:rPr lang="en-US" altLang="zh-CN" b="0" i="0" u="none" strike="noStrike" baseline="0" dirty="0" smtClean="0">
                <a:latin typeface="Times New Roman"/>
                <a:ea typeface="华文新魏"/>
              </a:rPr>
              <a:t>0</a:t>
            </a:r>
            <a:r>
              <a:rPr lang="zh-CN" altLang="en-US" b="0" i="0" u="none" strike="noStrike" baseline="0" dirty="0" smtClean="0">
                <a:latin typeface="Times New Roman"/>
                <a:ea typeface="华文新魏"/>
              </a:rPr>
              <a:t>时表示使用图像资源的实际宽度和高度。</a:t>
            </a:r>
          </a:p>
        </p:txBody>
      </p:sp>
    </p:spTree>
    <p:extLst>
      <p:ext uri="{BB962C8B-B14F-4D97-AF65-F5344CB8AC3E}">
        <p14:creationId xmlns:p14="http://schemas.microsoft.com/office/powerpoint/2010/main" val="41298858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重载</a:t>
            </a:r>
            <a:r>
              <a:rPr lang="en-US" altLang="zh-CN" b="0" i="0" u="none" strike="noStrike" kern="1800" baseline="0" smtClean="0">
                <a:latin typeface="Times New Roman"/>
                <a:ea typeface="楷体"/>
              </a:rPr>
              <a:t>SetBitmaps()</a:t>
            </a:r>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92500" lnSpcReduction="10000"/>
          </a:bodyPr>
          <a:lstStyle/>
          <a:p>
            <a:pPr marR="0" lvl="0" rtl="0"/>
            <a:r>
              <a:rPr lang="zh-CN" altLang="en-US" b="0" i="0" u="none" strike="noStrike" baseline="0" smtClean="0">
                <a:latin typeface="Times New Roman"/>
                <a:ea typeface="华文新魏"/>
              </a:rPr>
              <a:t>再来看下同名的重载函数</a:t>
            </a:r>
            <a:r>
              <a:rPr lang="en-US" altLang="zh-CN" b="0" i="0" u="none" strike="noStrike" baseline="0" smtClean="0">
                <a:latin typeface="Times New Roman"/>
                <a:ea typeface="华文新魏"/>
              </a:rPr>
              <a:t>SetBitmaps()</a:t>
            </a:r>
            <a:r>
              <a:rPr lang="zh-CN" altLang="en-US" b="0" i="0" u="none" strike="noStrike" baseline="0" smtClean="0">
                <a:latin typeface="Times New Roman"/>
                <a:ea typeface="华文新魏"/>
              </a:rPr>
              <a:t>，参数是图像的句柄，代码编写如下：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重载函数</a:t>
            </a:r>
            <a:r>
              <a:rPr lang="en-US" altLang="zh-CN" b="0" i="0" u="none" strike="noStrike" baseline="0" smtClean="0">
                <a:latin typeface="Times New Roman"/>
                <a:ea typeface="华文新魏"/>
              </a:rPr>
              <a:t>SetBitmaps()</a:t>
            </a:r>
            <a:r>
              <a:rPr lang="zh-CN" altLang="en-US" b="0" i="0" u="none" strike="noStrike" baseline="0" smtClean="0">
                <a:latin typeface="Times New Roman"/>
                <a:ea typeface="华文新魏"/>
              </a:rPr>
              <a:t>完成的功能主要是：依据位图的句柄获取位图的长度和宽度值，最后填充位图数组</a:t>
            </a:r>
            <a:r>
              <a:rPr lang="en-US" altLang="zh-CN" b="0" i="0" u="none" strike="noStrike" baseline="0" smtClean="0">
                <a:latin typeface="Times New Roman"/>
                <a:ea typeface="华文新魏"/>
              </a:rPr>
              <a:t>m_csBitmaps[4]</a:t>
            </a:r>
            <a:r>
              <a:rPr lang="zh-CN" altLang="en-US" b="0" i="0" u="none" strike="noStrike" baseline="0" smtClean="0">
                <a:latin typeface="Times New Roman"/>
                <a:ea typeface="华文新魏"/>
              </a:rPr>
              <a:t>的各个字段。</a:t>
            </a:r>
          </a:p>
          <a:p>
            <a:pPr marR="0" lvl="0" rtl="0"/>
            <a:r>
              <a:rPr lang="zh-CN" altLang="en-US" b="0" i="0" u="none" strike="noStrike" baseline="0" smtClean="0">
                <a:latin typeface="Times New Roman"/>
                <a:ea typeface="华文新魏"/>
              </a:rPr>
              <a:t>函数</a:t>
            </a:r>
            <a:r>
              <a:rPr lang="en-US" altLang="zh-CN" b="0" i="0" u="none" strike="noStrike" baseline="0" smtClean="0">
                <a:latin typeface="Times New Roman"/>
                <a:ea typeface="华文新魏"/>
              </a:rPr>
              <a:t>FreeResources()</a:t>
            </a:r>
            <a:r>
              <a:rPr lang="zh-CN" altLang="en-US" b="0" i="0" u="none" strike="noStrike" baseline="0" smtClean="0">
                <a:latin typeface="Times New Roman"/>
                <a:ea typeface="华文新魏"/>
              </a:rPr>
              <a:t>为类</a:t>
            </a:r>
            <a:r>
              <a:rPr lang="en-US" altLang="zh-CN" b="0" i="0" u="none" strike="noStrike" baseline="0" smtClean="0">
                <a:latin typeface="Times New Roman"/>
                <a:ea typeface="华文新魏"/>
              </a:rPr>
              <a:t>CBitButtonNL</a:t>
            </a:r>
            <a:r>
              <a:rPr lang="zh-CN" altLang="en-US" b="0" i="0" u="none" strike="noStrike" baseline="0" smtClean="0">
                <a:latin typeface="Times New Roman"/>
                <a:ea typeface="华文新魏"/>
              </a:rPr>
              <a:t>的私有成员函数，用来释放位图数组中保存的位图资源，代码编写如下：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函数</a:t>
            </a:r>
            <a:r>
              <a:rPr lang="en-US" altLang="zh-CN" b="0" i="0" u="none" strike="noStrike" baseline="0" smtClean="0">
                <a:latin typeface="Times New Roman"/>
                <a:ea typeface="华文新魏"/>
              </a:rPr>
              <a:t>FreeResources()</a:t>
            </a:r>
            <a:r>
              <a:rPr lang="zh-CN" altLang="en-US" b="0" i="0" u="none" strike="noStrike" baseline="0" smtClean="0">
                <a:latin typeface="Times New Roman"/>
                <a:ea typeface="华文新魏"/>
              </a:rPr>
              <a:t>的参数</a:t>
            </a:r>
            <a:r>
              <a:rPr lang="en-US" altLang="zh-CN" b="0" i="0" u="none" strike="noStrike" baseline="0" smtClean="0">
                <a:latin typeface="Times New Roman"/>
                <a:ea typeface="华文新魏"/>
              </a:rPr>
              <a:t>bCheckForNULL</a:t>
            </a:r>
            <a:r>
              <a:rPr lang="zh-CN" altLang="en-US" b="0" i="0" u="none" strike="noStrike" baseline="0" smtClean="0">
                <a:latin typeface="Times New Roman"/>
                <a:ea typeface="华文新魏"/>
              </a:rPr>
              <a:t>默认为</a:t>
            </a:r>
            <a:r>
              <a:rPr lang="en-US" altLang="zh-CN" b="0" i="0" u="none" strike="noStrike" baseline="0" smtClean="0">
                <a:latin typeface="Times New Roman"/>
                <a:ea typeface="华文新魏"/>
              </a:rPr>
              <a:t>TRUE</a:t>
            </a:r>
            <a:r>
              <a:rPr lang="zh-CN" altLang="en-US" b="0" i="0" u="none" strike="noStrike" baseline="0" smtClean="0">
                <a:latin typeface="Times New Roman"/>
                <a:ea typeface="华文新魏"/>
              </a:rPr>
              <a:t>，主要用到函数</a:t>
            </a:r>
            <a:r>
              <a:rPr lang="en-US" altLang="zh-CN" b="0" i="0" u="none" strike="noStrike" baseline="0" smtClean="0">
                <a:latin typeface="Times New Roman"/>
                <a:ea typeface="华文新魏"/>
              </a:rPr>
              <a:t>DeleteObject()</a:t>
            </a:r>
            <a:r>
              <a:rPr lang="zh-CN" altLang="en-US" b="0" i="0" u="none" strike="noStrike" baseline="0" smtClean="0">
                <a:latin typeface="Times New Roman"/>
                <a:ea typeface="华文新魏"/>
              </a:rPr>
              <a:t>，通过传入的图像句柄，释放图像所占用的内存空间。</a:t>
            </a:r>
          </a:p>
        </p:txBody>
      </p:sp>
    </p:spTree>
    <p:extLst>
      <p:ext uri="{BB962C8B-B14F-4D97-AF65-F5344CB8AC3E}">
        <p14:creationId xmlns:p14="http://schemas.microsoft.com/office/powerpoint/2010/main" val="5699670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92500" lnSpcReduction="20000"/>
          </a:bodyPr>
          <a:lstStyle/>
          <a:p>
            <a:pPr marR="0" lvl="0" rtl="0"/>
            <a:r>
              <a:rPr lang="zh-CN" altLang="en-US" b="0" i="0" u="none" strike="noStrike" baseline="0" dirty="0" smtClean="0">
                <a:latin typeface="Times New Roman"/>
                <a:ea typeface="华文新魏"/>
              </a:rPr>
              <a:t>函数</a:t>
            </a:r>
            <a:r>
              <a:rPr lang="en-US" altLang="zh-CN" b="0" i="0" u="none" strike="noStrike" baseline="0" dirty="0" err="1" smtClean="0">
                <a:latin typeface="Times New Roman"/>
                <a:ea typeface="华文新魏"/>
              </a:rPr>
              <a:t>GetObject</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，通过传入的图像句柄获取指定图形对象的信息，原型如下：</a:t>
            </a:r>
          </a:p>
          <a:p>
            <a:pPr marR="0" lvl="0" rtl="0"/>
            <a:r>
              <a:rPr lang="en-US" altLang="zh-CN" b="0" i="0" u="none" strike="noStrike" baseline="0" dirty="0" err="1" smtClean="0">
                <a:latin typeface="Times New Roman"/>
                <a:ea typeface="华文新魏"/>
              </a:rPr>
              <a:t>int</a:t>
            </a:r>
            <a:r>
              <a:rPr lang="en-US" altLang="zh-CN" b="0" i="0" u="none" strike="noStrike" baseline="0" dirty="0" smtClean="0">
                <a:latin typeface="Times New Roman"/>
                <a:ea typeface="华文新魏"/>
              </a:rPr>
              <a:t> </a:t>
            </a:r>
            <a:r>
              <a:rPr lang="en-US" altLang="zh-CN" b="0" i="0" u="none" strike="noStrike" baseline="0" dirty="0" err="1" smtClean="0">
                <a:latin typeface="Times New Roman"/>
                <a:ea typeface="华文新魏"/>
              </a:rPr>
              <a:t>GetObject</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HGDIOBJ</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hgdiobj</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 handle to graphics object</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int</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cbBuffer</a:t>
            </a:r>
            <a:r>
              <a:rPr lang="en-US" altLang="zh-CN" b="0" i="0" u="none" strike="noStrike" baseline="0" dirty="0" smtClean="0">
                <a:latin typeface="Times New Roman"/>
                <a:ea typeface="华文新魏"/>
              </a:rPr>
              <a:t>,</a:t>
            </a:r>
          </a:p>
          <a:p>
            <a:pPr marR="0" lvl="0" rtl="0"/>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 size of buffer for object information</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LPVOID</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lpvObject</a:t>
            </a:r>
            <a:endParaRPr lang="en-US" altLang="zh-CN"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 buffer for object information</a:t>
            </a:r>
          </a:p>
          <a:p>
            <a:pPr marR="0" lvl="0" rtl="0"/>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我们传入的是位图的句柄，那么位图的信息被保存在了结构</a:t>
            </a:r>
            <a:r>
              <a:rPr lang="en-US" altLang="zh-CN" b="0" i="0" u="none" strike="noStrike" baseline="0" dirty="0" smtClean="0">
                <a:latin typeface="Times New Roman"/>
                <a:ea typeface="华文新魏"/>
              </a:rPr>
              <a:t>BITMAP</a:t>
            </a:r>
            <a:r>
              <a:rPr lang="zh-CN" altLang="en-US" b="0" i="0" u="none" strike="noStrike" baseline="0" dirty="0" smtClean="0">
                <a:latin typeface="Times New Roman"/>
                <a:ea typeface="华文新魏"/>
              </a:rPr>
              <a:t>的变量中。</a:t>
            </a:r>
          </a:p>
        </p:txBody>
      </p:sp>
    </p:spTree>
    <p:extLst>
      <p:ext uri="{BB962C8B-B14F-4D97-AF65-F5344CB8AC3E}">
        <p14:creationId xmlns:p14="http://schemas.microsoft.com/office/powerpoint/2010/main" val="14189415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9.1.2</a:t>
            </a:r>
            <a:r>
              <a:rPr lang="zh-CN" altLang="en-US" b="0" i="0" u="none" strike="noStrike" kern="1800" baseline="0" smtClean="0">
                <a:latin typeface="Times New Roman"/>
                <a:ea typeface="楷体"/>
              </a:rPr>
              <a:t>“设置”对话框</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“设置”对话框是程序启动后最先跳出来的界面。程序建议用户先填写相关信息，以便其它按钮对话框功能的实现。 “设置”对话框的界面如图</a:t>
            </a:r>
            <a:r>
              <a:rPr lang="en-US" altLang="zh-CN" b="0" i="0" u="none" strike="noStrike" baseline="0" smtClean="0">
                <a:latin typeface="Times New Roman"/>
                <a:ea typeface="华文新魏"/>
              </a:rPr>
              <a:t>9.2</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15822344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92500" lnSpcReduction="20000"/>
          </a:bodyPr>
          <a:lstStyle/>
          <a:p>
            <a:pPr marR="0" lvl="0" rtl="0"/>
            <a:r>
              <a:rPr lang="en-US" altLang="zh-CN" b="0" i="0" u="none" strike="noStrike" baseline="0" smtClean="0">
                <a:latin typeface="Times New Roman"/>
                <a:ea typeface="华文新魏"/>
              </a:rPr>
              <a:t>BITMAP</a:t>
            </a:r>
            <a:r>
              <a:rPr lang="zh-CN" altLang="en-US" b="0" i="0" u="none" strike="noStrike" baseline="0" smtClean="0">
                <a:latin typeface="Times New Roman"/>
                <a:ea typeface="华文新魏"/>
              </a:rPr>
              <a:t>结构定义如下：</a:t>
            </a:r>
          </a:p>
          <a:p>
            <a:pPr marR="0" lvl="0" rtl="0"/>
            <a:r>
              <a:rPr lang="en-US" altLang="zh-CN" b="0" i="0" u="none" strike="noStrike" baseline="0" smtClean="0">
                <a:latin typeface="Times New Roman"/>
                <a:ea typeface="华文新魏"/>
              </a:rPr>
              <a:t>typedef struct tagBITMAP {</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LONG   bmType; </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LONG   bmWidth; </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LONG   bmHeight; </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LONG   bmWidthBytes; </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WORD   bmPlanes; </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WORD   bmBitsPixel; </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LPVOID bmBits; </a:t>
            </a:r>
          </a:p>
          <a:p>
            <a:pPr marR="0" lvl="0" rtl="0"/>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BITMAP, *PBITMAP;</a:t>
            </a:r>
          </a:p>
          <a:p>
            <a:pPr marR="0" lvl="0" rtl="0"/>
            <a:r>
              <a:rPr lang="zh-CN" altLang="en-US" b="0" i="0" u="none" strike="noStrike" baseline="0" smtClean="0">
                <a:latin typeface="Times New Roman"/>
                <a:ea typeface="华文新魏"/>
              </a:rPr>
              <a:t>我们这里只用到了位图的宽度</a:t>
            </a:r>
            <a:r>
              <a:rPr lang="en-US" altLang="zh-CN" b="0" i="0" u="none" strike="noStrike" baseline="0" smtClean="0">
                <a:latin typeface="Times New Roman"/>
                <a:ea typeface="华文新魏"/>
              </a:rPr>
              <a:t>bmWidth</a:t>
            </a:r>
            <a:r>
              <a:rPr lang="zh-CN" altLang="en-US" b="0" i="0" u="none" strike="noStrike" baseline="0" smtClean="0">
                <a:latin typeface="Times New Roman"/>
                <a:ea typeface="华文新魏"/>
              </a:rPr>
              <a:t>和位图的高度</a:t>
            </a:r>
            <a:r>
              <a:rPr lang="en-US" altLang="zh-CN" b="0" i="0" u="none" strike="noStrike" baseline="0" smtClean="0">
                <a:latin typeface="Times New Roman"/>
                <a:ea typeface="华文新魏"/>
              </a:rPr>
              <a:t>bmHeight</a:t>
            </a:r>
            <a:r>
              <a:rPr lang="zh-CN" altLang="en-US" b="0" i="0" u="none" strike="noStrike" baseline="0" smtClean="0">
                <a:latin typeface="Times New Roman"/>
                <a:ea typeface="华文新魏"/>
              </a:rPr>
              <a:t>信息。</a:t>
            </a:r>
          </a:p>
        </p:txBody>
      </p:sp>
    </p:spTree>
    <p:extLst>
      <p:ext uri="{BB962C8B-B14F-4D97-AF65-F5344CB8AC3E}">
        <p14:creationId xmlns:p14="http://schemas.microsoft.com/office/powerpoint/2010/main" val="4893955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3.</a:t>
            </a:r>
            <a:r>
              <a:rPr lang="zh-CN" altLang="en-US" b="0" i="0" u="none" strike="noStrike" kern="1800" baseline="0" smtClean="0">
                <a:latin typeface="Times New Roman"/>
                <a:ea typeface="楷体"/>
              </a:rPr>
              <a:t>按钮鼠标图像设置</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为类</a:t>
            </a:r>
            <a:r>
              <a:rPr lang="en-US" altLang="zh-CN" b="0" i="0" u="none" strike="noStrike" baseline="0" smtClean="0">
                <a:latin typeface="Times New Roman"/>
                <a:ea typeface="华文新魏"/>
              </a:rPr>
              <a:t>CBitButtonNL</a:t>
            </a:r>
            <a:r>
              <a:rPr lang="zh-CN" altLang="en-US" b="0" i="0" u="none" strike="noStrike" baseline="0" smtClean="0">
                <a:latin typeface="Times New Roman"/>
                <a:ea typeface="华文新魏"/>
              </a:rPr>
              <a:t>添加公有的成员函数</a:t>
            </a:r>
            <a:r>
              <a:rPr lang="en-US" altLang="zh-CN" b="0" i="0" u="none" strike="noStrike" baseline="0" smtClean="0">
                <a:latin typeface="Times New Roman"/>
                <a:ea typeface="华文新魏"/>
              </a:rPr>
              <a:t>SetBtnCursor()</a:t>
            </a:r>
            <a:r>
              <a:rPr lang="zh-CN" altLang="en-US" b="0" i="0" u="none" strike="noStrike" baseline="0" smtClean="0">
                <a:latin typeface="Times New Roman"/>
                <a:ea typeface="华文新魏"/>
              </a:rPr>
              <a:t>，用来设置按钮之上鼠标的图标，代码编写如下：</a:t>
            </a:r>
          </a:p>
          <a:p>
            <a:pPr marR="0" lvl="0" rtl="0"/>
            <a:endParaRPr lang="zh-CN" altLang="en-US" b="0" i="0" u="none" strike="noStrike" baseline="0" smtClean="0">
              <a:latin typeface="Times New Roman"/>
              <a:ea typeface="华文新魏"/>
            </a:endParaRPr>
          </a:p>
          <a:p>
            <a:pPr marR="0" lvl="0" rtl="0"/>
            <a:r>
              <a:rPr lang="en-US" altLang="zh-CN" b="0" i="0" u="none" strike="noStrike" baseline="0" smtClean="0">
                <a:latin typeface="Times New Roman"/>
                <a:ea typeface="华文新魏"/>
              </a:rPr>
              <a:t>m_hCursor</a:t>
            </a:r>
            <a:r>
              <a:rPr lang="zh-CN" altLang="en-US" b="0" i="0" u="none" strike="noStrike" baseline="0" smtClean="0">
                <a:latin typeface="Times New Roman"/>
                <a:ea typeface="华文新魏"/>
              </a:rPr>
              <a:t>是类</a:t>
            </a:r>
            <a:r>
              <a:rPr lang="en-US" altLang="zh-CN" b="0" i="0" u="none" strike="noStrike" baseline="0" smtClean="0">
                <a:latin typeface="Times New Roman"/>
                <a:ea typeface="华文新魏"/>
              </a:rPr>
              <a:t>CBitButtonNL</a:t>
            </a:r>
            <a:r>
              <a:rPr lang="zh-CN" altLang="en-US" b="0" i="0" u="none" strike="noStrike" baseline="0" smtClean="0">
                <a:latin typeface="Times New Roman"/>
                <a:ea typeface="华文新魏"/>
              </a:rPr>
              <a:t>的私有成员，用来保存鼠标图标的句柄，同按钮位图的加载一样用到了两个函数：</a:t>
            </a:r>
            <a:r>
              <a:rPr lang="en-US" altLang="zh-CN" b="0" i="0" u="none" strike="noStrike" baseline="0" smtClean="0">
                <a:latin typeface="Times New Roman"/>
                <a:ea typeface="华文新魏"/>
              </a:rPr>
              <a:t>AfxFindResourceHandle()</a:t>
            </a:r>
            <a:r>
              <a:rPr lang="zh-CN" altLang="en-US" b="0" i="0" u="none" strike="noStrike" baseline="0" smtClean="0">
                <a:latin typeface="Times New Roman"/>
                <a:ea typeface="华文新魏"/>
              </a:rPr>
              <a:t>和</a:t>
            </a:r>
            <a:r>
              <a:rPr lang="en-US" altLang="zh-CN" b="0" i="0" u="none" strike="noStrike" baseline="0" smtClean="0">
                <a:latin typeface="Times New Roman"/>
                <a:ea typeface="华文新魏"/>
              </a:rPr>
              <a:t>LoadImage()</a:t>
            </a:r>
            <a:r>
              <a:rPr lang="zh-CN" altLang="en-US" b="0" i="0" u="none" strike="noStrike" baseline="0" smtClean="0">
                <a:latin typeface="Times New Roman"/>
                <a:ea typeface="华文新魏"/>
              </a:rPr>
              <a:t>。</a:t>
            </a:r>
          </a:p>
        </p:txBody>
      </p:sp>
    </p:spTree>
    <p:extLst>
      <p:ext uri="{BB962C8B-B14F-4D97-AF65-F5344CB8AC3E}">
        <p14:creationId xmlns:p14="http://schemas.microsoft.com/office/powerpoint/2010/main" val="22489052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4.</a:t>
            </a:r>
            <a:r>
              <a:rPr lang="zh-CN" altLang="en-US" b="0" i="0" u="none" strike="noStrike" kern="1800" baseline="0" smtClean="0">
                <a:latin typeface="Times New Roman"/>
                <a:ea typeface="楷体"/>
              </a:rPr>
              <a:t>设置按钮自适应图片大小</a:t>
            </a:r>
          </a:p>
        </p:txBody>
      </p:sp>
      <p:sp>
        <p:nvSpPr>
          <p:cNvPr id="3" name="文本占位符 2"/>
          <p:cNvSpPr>
            <a:spLocks noGrp="1"/>
          </p:cNvSpPr>
          <p:nvPr>
            <p:ph type="body" idx="1"/>
          </p:nvPr>
        </p:nvSpPr>
        <p:spPr/>
        <p:txBody>
          <a:bodyPr>
            <a:normAutofit fontScale="77500" lnSpcReduction="20000"/>
          </a:bodyPr>
          <a:lstStyle/>
          <a:p>
            <a:pPr marR="0" lvl="0" rtl="0"/>
            <a:r>
              <a:rPr lang="zh-CN" altLang="en-US" b="0" i="0" u="none" strike="noStrike" baseline="0" dirty="0" smtClean="0">
                <a:latin typeface="Times New Roman"/>
                <a:ea typeface="华文新魏"/>
              </a:rPr>
              <a:t>为类</a:t>
            </a:r>
            <a:r>
              <a:rPr lang="en-US" altLang="zh-CN" b="0" i="0" u="none" strike="noStrike" baseline="0" dirty="0" err="1" smtClean="0">
                <a:latin typeface="Times New Roman"/>
                <a:ea typeface="华文新魏"/>
              </a:rPr>
              <a:t>CBitButtonNL</a:t>
            </a:r>
            <a:r>
              <a:rPr lang="zh-CN" altLang="en-US" b="0" i="0" u="none" strike="noStrike" baseline="0" dirty="0" smtClean="0">
                <a:latin typeface="Times New Roman"/>
                <a:ea typeface="华文新魏"/>
              </a:rPr>
              <a:t>添加公有的成员函数</a:t>
            </a:r>
            <a:r>
              <a:rPr lang="en-US" altLang="zh-CN" b="0" i="0" u="none" strike="noStrike" baseline="0" dirty="0" err="1" smtClean="0">
                <a:latin typeface="Times New Roman"/>
                <a:ea typeface="华文新魏"/>
              </a:rPr>
              <a:t>SizeToContent</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，它可以使按钮大小随图片的大小而变，函数编写如下：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封装了类</a:t>
            </a:r>
            <a:r>
              <a:rPr lang="en-US" altLang="zh-CN" b="0" i="0" u="none" strike="noStrike" baseline="0" dirty="0" err="1" smtClean="0">
                <a:latin typeface="Times New Roman"/>
                <a:ea typeface="华文新魏"/>
              </a:rPr>
              <a:t>CWnd</a:t>
            </a:r>
            <a:r>
              <a:rPr lang="zh-CN" altLang="en-US" b="0" i="0" u="none" strike="noStrike" baseline="0" dirty="0" smtClean="0">
                <a:latin typeface="Times New Roman"/>
                <a:ea typeface="华文新魏"/>
              </a:rPr>
              <a:t>的成员函数</a:t>
            </a:r>
            <a:r>
              <a:rPr lang="en-US" altLang="zh-CN" b="0" i="0" u="none" strike="noStrike" baseline="0" dirty="0" err="1" smtClean="0">
                <a:latin typeface="Times New Roman"/>
                <a:ea typeface="华文新魏"/>
              </a:rPr>
              <a:t>SetWindowPos</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，原型如下：</a:t>
            </a:r>
          </a:p>
          <a:p>
            <a:pPr marR="0" lvl="0" rtl="0"/>
            <a:r>
              <a:rPr lang="en-US" altLang="zh-CN" b="0" i="0" u="none" strike="noStrike" baseline="0" dirty="0" smtClean="0">
                <a:latin typeface="Times New Roman"/>
                <a:ea typeface="华文新魏"/>
              </a:rPr>
              <a:t>BOOL </a:t>
            </a:r>
            <a:r>
              <a:rPr lang="en-US" altLang="zh-CN" b="0" i="0" u="none" strike="noStrike" baseline="0" dirty="0" err="1" smtClean="0">
                <a:latin typeface="Times New Roman"/>
                <a:ea typeface="华文新魏"/>
              </a:rPr>
              <a:t>SetWindowPos</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const</a:t>
            </a:r>
            <a:r>
              <a:rPr lang="en-US" altLang="zh-CN" b="0" i="0" u="none" strike="noStrike" baseline="0" dirty="0" smtClean="0">
                <a:latin typeface="Times New Roman"/>
                <a:ea typeface="华文新魏"/>
              </a:rPr>
              <a:t> </a:t>
            </a:r>
            <a:r>
              <a:rPr lang="en-US" altLang="zh-CN" b="0" i="0" u="none" strike="noStrike" baseline="0" dirty="0" err="1" smtClean="0">
                <a:latin typeface="Times New Roman"/>
                <a:ea typeface="华文新魏"/>
              </a:rPr>
              <a:t>CWnd</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pWndInsertAfter</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int</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x,</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int</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y,</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int</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cx,</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int</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cy,</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UINT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nFlags</a:t>
            </a:r>
            <a:r>
              <a:rPr lang="en-US" altLang="zh-CN" b="0" i="0" u="none" strike="noStrike" baseline="0" dirty="0" smtClean="0">
                <a:latin typeface="Times New Roman"/>
                <a:ea typeface="华文新魏"/>
              </a:rPr>
              <a:t> </a:t>
            </a:r>
          </a:p>
          <a:p>
            <a:pPr marR="0" lvl="0" rtl="0"/>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参数含义如下：</a:t>
            </a:r>
          </a:p>
          <a:p>
            <a:pPr marR="0" lvl="0" rtl="0"/>
            <a:r>
              <a:rPr lang="en-US" altLang="zh-CN" b="0" i="0" u="none" strike="noStrike" baseline="0" dirty="0" err="1" smtClean="0">
                <a:latin typeface="Times New Roman"/>
                <a:ea typeface="华文新魏"/>
              </a:rPr>
              <a:t>pWndInsertAfter</a:t>
            </a:r>
            <a:r>
              <a:rPr lang="zh-CN" altLang="en-US" b="0" i="0" u="none" strike="noStrike" baseline="0" dirty="0" smtClean="0">
                <a:latin typeface="Times New Roman"/>
                <a:ea typeface="华文新魏"/>
              </a:rPr>
              <a:t>：标识窗体插入的位置，即改变窗口的叠放次序。</a:t>
            </a:r>
          </a:p>
        </p:txBody>
      </p:sp>
    </p:spTree>
    <p:extLst>
      <p:ext uri="{BB962C8B-B14F-4D97-AF65-F5344CB8AC3E}">
        <p14:creationId xmlns:p14="http://schemas.microsoft.com/office/powerpoint/2010/main" val="26389042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下面是我们用到的选项。</a:t>
            </a:r>
          </a:p>
          <a:p>
            <a:pPr marR="0" lvl="0" rtl="0"/>
            <a:r>
              <a:rPr lang="en-US" altLang="zh-CN" b="0" i="0" u="none" strike="noStrike" baseline="0" smtClean="0">
                <a:latin typeface="Times New Roman"/>
                <a:ea typeface="华文新魏"/>
              </a:rPr>
              <a:t>SWP_NOMOVE</a:t>
            </a:r>
            <a:r>
              <a:rPr lang="zh-CN" altLang="en-US" b="0" i="0" u="none" strike="noStrike" baseline="0" smtClean="0">
                <a:latin typeface="Times New Roman"/>
                <a:ea typeface="华文新魏"/>
              </a:rPr>
              <a:t>：保持窗体当前的位置，即忽略了参数</a:t>
            </a:r>
            <a:r>
              <a:rPr lang="en-US" altLang="zh-CN" b="0" i="0" u="none" strike="noStrike" baseline="0" smtClean="0">
                <a:latin typeface="Times New Roman"/>
                <a:ea typeface="华文新魏"/>
              </a:rPr>
              <a:t>x</a:t>
            </a:r>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y</a:t>
            </a:r>
            <a:r>
              <a:rPr lang="zh-CN" altLang="en-US" b="0" i="0" u="none" strike="noStrike" baseline="0" smtClean="0">
                <a:latin typeface="Times New Roman"/>
                <a:ea typeface="华文新魏"/>
              </a:rPr>
              <a:t>。</a:t>
            </a:r>
          </a:p>
          <a:p>
            <a:pPr marR="0" lvl="0" rtl="0"/>
            <a:r>
              <a:rPr lang="zh-CN" altLang="en-US" b="0" i="0" u="none" strike="noStrike" baseline="0" smtClean="0">
                <a:latin typeface="Times New Roman"/>
                <a:ea typeface="华文新魏"/>
              </a:rPr>
              <a:t>有了上面封装的函数</a:t>
            </a:r>
            <a:r>
              <a:rPr lang="en-US" altLang="zh-CN" b="0" i="0" u="none" strike="noStrike" baseline="0" smtClean="0">
                <a:latin typeface="Times New Roman"/>
                <a:ea typeface="华文新魏"/>
              </a:rPr>
              <a:t>SizeToContent()</a:t>
            </a:r>
            <a:r>
              <a:rPr lang="zh-CN" altLang="en-US" b="0" i="0" u="none" strike="noStrike" baseline="0" smtClean="0">
                <a:latin typeface="Times New Roman"/>
                <a:ea typeface="华文新魏"/>
              </a:rPr>
              <a:t>，我们就可以不用在意按钮的大小了，只需要保证按钮左上角的位置就可以了。</a:t>
            </a:r>
          </a:p>
        </p:txBody>
      </p:sp>
    </p:spTree>
    <p:extLst>
      <p:ext uri="{BB962C8B-B14F-4D97-AF65-F5344CB8AC3E}">
        <p14:creationId xmlns:p14="http://schemas.microsoft.com/office/powerpoint/2010/main" val="25026837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9.3.2  </a:t>
            </a:r>
            <a:r>
              <a:rPr lang="zh-CN" altLang="en-US" b="0" i="0" u="none" strike="noStrike" kern="1800" baseline="0" smtClean="0">
                <a:latin typeface="Times New Roman"/>
                <a:ea typeface="楷体"/>
              </a:rPr>
              <a:t>按钮字体</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按钮在资源管理器设计时文字会被图像覆盖，所以我们需要在图像上再绘制文本，来标识出按钮的作用。</a:t>
            </a:r>
          </a:p>
        </p:txBody>
      </p:sp>
    </p:spTree>
    <p:extLst>
      <p:ext uri="{BB962C8B-B14F-4D97-AF65-F5344CB8AC3E}">
        <p14:creationId xmlns:p14="http://schemas.microsoft.com/office/powerpoint/2010/main" val="20610205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字体颜色设置</a:t>
            </a:r>
          </a:p>
        </p:txBody>
      </p:sp>
      <p:sp>
        <p:nvSpPr>
          <p:cNvPr id="3" name="文本占位符 2"/>
          <p:cNvSpPr>
            <a:spLocks noGrp="1"/>
          </p:cNvSpPr>
          <p:nvPr>
            <p:ph type="body" idx="1"/>
          </p:nvPr>
        </p:nvSpPr>
        <p:spPr/>
        <p:txBody>
          <a:bodyPr>
            <a:normAutofit fontScale="85000" lnSpcReduction="20000"/>
          </a:bodyPr>
          <a:lstStyle/>
          <a:p>
            <a:pPr marR="0" lvl="0" rtl="0"/>
            <a:r>
              <a:rPr lang="zh-CN" altLang="en-US" b="0" i="0" u="none" strike="noStrike" baseline="0" dirty="0" smtClean="0">
                <a:latin typeface="Times New Roman"/>
                <a:ea typeface="华文新魏"/>
              </a:rPr>
              <a:t>为类</a:t>
            </a:r>
            <a:r>
              <a:rPr lang="en-US" altLang="zh-CN" b="0" i="0" u="none" strike="noStrike" baseline="0" dirty="0" err="1" smtClean="0">
                <a:latin typeface="Times New Roman"/>
                <a:ea typeface="华文新魏"/>
              </a:rPr>
              <a:t>CBitButtonNL</a:t>
            </a:r>
            <a:r>
              <a:rPr lang="zh-CN" altLang="en-US" b="0" i="0" u="none" strike="noStrike" baseline="0" dirty="0" smtClean="0">
                <a:latin typeface="Times New Roman"/>
                <a:ea typeface="华文新魏"/>
              </a:rPr>
              <a:t>添加私有成员数组，如下：</a:t>
            </a:r>
          </a:p>
          <a:p>
            <a:pPr marR="0" lvl="0" rtl="0"/>
            <a:r>
              <a:rPr lang="en-US" altLang="zh-CN" b="0" i="0" u="none" strike="noStrike" baseline="0" dirty="0" err="1" smtClean="0">
                <a:latin typeface="Times New Roman"/>
                <a:ea typeface="华文新魏"/>
              </a:rPr>
              <a:t>COLORREF</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m_crForceColors</a:t>
            </a:r>
            <a:r>
              <a:rPr lang="en-US" altLang="zh-CN" b="0" i="0" u="none" strike="noStrike" baseline="0" dirty="0" smtClean="0">
                <a:latin typeface="Times New Roman"/>
                <a:ea typeface="华文新魏"/>
              </a:rPr>
              <a:t>[3];</a:t>
            </a:r>
          </a:p>
          <a:p>
            <a:pPr marR="0" lvl="0" rtl="0"/>
            <a:r>
              <a:rPr lang="zh-CN" altLang="en-US" b="0" i="0" u="none" strike="noStrike" baseline="0" dirty="0" smtClean="0">
                <a:latin typeface="Times New Roman"/>
                <a:ea typeface="华文新魏"/>
              </a:rPr>
              <a:t>同时在类的头文件定义以下</a:t>
            </a:r>
            <a:r>
              <a:rPr lang="en-US" altLang="zh-CN" b="0" i="0" u="none" strike="noStrike" baseline="0" dirty="0" smtClean="0">
                <a:latin typeface="Times New Roman"/>
                <a:ea typeface="华文新魏"/>
              </a:rPr>
              <a:t>3</a:t>
            </a:r>
            <a:r>
              <a:rPr lang="zh-CN" altLang="en-US" b="0" i="0" u="none" strike="noStrike" baseline="0" dirty="0" smtClean="0">
                <a:latin typeface="Times New Roman"/>
                <a:ea typeface="华文新魏"/>
              </a:rPr>
              <a:t>个宏，如下：</a:t>
            </a:r>
          </a:p>
          <a:p>
            <a:pPr marR="0" lvl="0" rtl="0"/>
            <a:r>
              <a:rPr lang="en-US" altLang="zh-CN" b="0" i="0" u="none" strike="noStrike" baseline="0" dirty="0" smtClean="0">
                <a:latin typeface="Times New Roman"/>
                <a:ea typeface="华文新魏"/>
              </a:rPr>
              <a:t>#define </a:t>
            </a:r>
            <a:r>
              <a:rPr lang="en-US" altLang="zh-CN" b="0" i="0" u="none" strike="noStrike" baseline="0" dirty="0" err="1" smtClean="0">
                <a:latin typeface="Times New Roman"/>
                <a:ea typeface="华文新魏"/>
              </a:rPr>
              <a:t>BTNNL_COLOR_FG_NORMAL</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0</a:t>
            </a:r>
          </a:p>
          <a:p>
            <a:pPr marR="0" lvl="0" rtl="0"/>
            <a:r>
              <a:rPr lang="en-US" altLang="zh-CN" b="0" i="0" u="none" strike="noStrike" baseline="0" dirty="0" smtClean="0">
                <a:latin typeface="Times New Roman"/>
                <a:ea typeface="华文新魏"/>
              </a:rPr>
              <a:t>#define </a:t>
            </a:r>
            <a:r>
              <a:rPr lang="en-US" altLang="zh-CN" b="0" i="0" u="none" strike="noStrike" baseline="0" dirty="0" err="1" smtClean="0">
                <a:latin typeface="Times New Roman"/>
                <a:ea typeface="华文新魏"/>
              </a:rPr>
              <a:t>BTNNL_COLOR_FG_CLICK</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1</a:t>
            </a:r>
          </a:p>
          <a:p>
            <a:pPr marR="0" lvl="0" rtl="0"/>
            <a:r>
              <a:rPr lang="en-US" altLang="zh-CN" b="0" i="0" u="none" strike="noStrike" baseline="0" dirty="0" smtClean="0">
                <a:latin typeface="Times New Roman"/>
                <a:ea typeface="华文新魏"/>
              </a:rPr>
              <a:t>#define </a:t>
            </a:r>
            <a:r>
              <a:rPr lang="en-US" altLang="zh-CN" b="0" i="0" u="none" strike="noStrike" baseline="0" dirty="0" err="1" smtClean="0">
                <a:latin typeface="Times New Roman"/>
                <a:ea typeface="华文新魏"/>
              </a:rPr>
              <a:t>BTNNL_COLOR_FG_HIGH</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2</a:t>
            </a:r>
          </a:p>
          <a:p>
            <a:pPr marR="0" lvl="0" rtl="0"/>
            <a:r>
              <a:rPr lang="zh-CN" altLang="en-US" b="0" i="0" u="none" strike="noStrike" baseline="0" dirty="0" smtClean="0">
                <a:latin typeface="Times New Roman"/>
                <a:ea typeface="华文新魏"/>
              </a:rPr>
              <a:t>可以看出，数组是用来保存按钮处于</a:t>
            </a:r>
            <a:r>
              <a:rPr lang="en-US" altLang="zh-CN" b="0" i="0" u="none" strike="noStrike" baseline="0" dirty="0" smtClean="0">
                <a:latin typeface="Times New Roman"/>
                <a:ea typeface="华文新魏"/>
              </a:rPr>
              <a:t>3</a:t>
            </a:r>
            <a:r>
              <a:rPr lang="zh-CN" altLang="en-US" b="0" i="0" u="none" strike="noStrike" baseline="0" dirty="0" smtClean="0">
                <a:latin typeface="Times New Roman"/>
                <a:ea typeface="华文新魏"/>
              </a:rPr>
              <a:t>种状态（正常、被单击和高亮）时的颜色。接着为类添加公有的成员函数</a:t>
            </a:r>
            <a:r>
              <a:rPr lang="en-US" altLang="zh-CN" b="0" i="0" u="none" strike="noStrike" baseline="0" dirty="0" err="1" smtClean="0">
                <a:latin typeface="Times New Roman"/>
                <a:ea typeface="华文新魏"/>
              </a:rPr>
              <a:t>SetForceColor</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，用来设置这</a:t>
            </a:r>
            <a:r>
              <a:rPr lang="en-US" altLang="zh-CN" b="0" i="0" u="none" strike="noStrike" baseline="0" dirty="0" smtClean="0">
                <a:latin typeface="Times New Roman"/>
                <a:ea typeface="华文新魏"/>
              </a:rPr>
              <a:t>3</a:t>
            </a:r>
            <a:r>
              <a:rPr lang="zh-CN" altLang="en-US" b="0" i="0" u="none" strike="noStrike" baseline="0" dirty="0" smtClean="0">
                <a:latin typeface="Times New Roman"/>
                <a:ea typeface="华文新魏"/>
              </a:rPr>
              <a:t>种状态下的颜色，函数编写如下：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函数的功能实现过程也很简单，就是简单的将设置的颜色保存在了数组中而已。</a:t>
            </a:r>
          </a:p>
        </p:txBody>
      </p:sp>
    </p:spTree>
    <p:extLst>
      <p:ext uri="{BB962C8B-B14F-4D97-AF65-F5344CB8AC3E}">
        <p14:creationId xmlns:p14="http://schemas.microsoft.com/office/powerpoint/2010/main" val="20015038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字体显示设置</a:t>
            </a:r>
          </a:p>
        </p:txBody>
      </p:sp>
      <p:sp>
        <p:nvSpPr>
          <p:cNvPr id="3" name="文本占位符 2"/>
          <p:cNvSpPr>
            <a:spLocks noGrp="1"/>
          </p:cNvSpPr>
          <p:nvPr>
            <p:ph type="body" idx="1"/>
          </p:nvPr>
        </p:nvSpPr>
        <p:spPr/>
        <p:txBody>
          <a:bodyPr/>
          <a:lstStyle/>
          <a:p>
            <a:pPr marR="0" lvl="0" rtl="0"/>
            <a:r>
              <a:rPr lang="zh-CN" altLang="en-US" b="0" i="0" u="none" strike="noStrike" baseline="0" dirty="0" smtClean="0">
                <a:latin typeface="Times New Roman"/>
                <a:ea typeface="华文新魏"/>
              </a:rPr>
              <a:t>为类添加公有的成员函数</a:t>
            </a:r>
            <a:r>
              <a:rPr lang="en-US" altLang="zh-CN" b="0" i="0" u="none" strike="noStrike" baseline="0" dirty="0" err="1" smtClean="0">
                <a:latin typeface="Times New Roman"/>
                <a:ea typeface="华文新魏"/>
              </a:rPr>
              <a:t>SetDrawText</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，设置是否显示按钮文字，函数编写如下：</a:t>
            </a:r>
          </a:p>
          <a:p>
            <a:pPr marR="0" lvl="0" rtl="0"/>
            <a:endParaRPr lang="zh-CN" altLang="en-US" b="0" i="0" u="none" strike="noStrike" baseline="0" dirty="0" smtClean="0">
              <a:latin typeface="Times New Roman"/>
              <a:ea typeface="华文新魏"/>
            </a:endParaRPr>
          </a:p>
          <a:p>
            <a:pPr marR="0" lvl="0" rtl="0"/>
            <a:r>
              <a:rPr lang="en-US" altLang="zh-CN" b="0" i="0" u="none" strike="noStrike" baseline="0" dirty="0" err="1" smtClean="0">
                <a:latin typeface="Times New Roman"/>
                <a:ea typeface="华文新魏"/>
              </a:rPr>
              <a:t>m_bDrawText</a:t>
            </a:r>
            <a:r>
              <a:rPr lang="zh-CN" altLang="en-US" b="0" i="0" u="none" strike="noStrike" baseline="0" dirty="0" smtClean="0">
                <a:latin typeface="Times New Roman"/>
                <a:ea typeface="华文新魏"/>
              </a:rPr>
              <a:t>是类</a:t>
            </a:r>
            <a:r>
              <a:rPr lang="en-US" altLang="zh-CN" b="0" i="0" u="none" strike="noStrike" baseline="0" dirty="0" err="1" smtClean="0">
                <a:latin typeface="Times New Roman"/>
                <a:ea typeface="华文新魏"/>
              </a:rPr>
              <a:t>CBitButtonNL</a:t>
            </a:r>
            <a:r>
              <a:rPr lang="zh-CN" altLang="en-US" b="0" i="0" u="none" strike="noStrike" baseline="0" dirty="0" smtClean="0">
                <a:latin typeface="Times New Roman"/>
                <a:ea typeface="华文新魏"/>
              </a:rPr>
              <a:t>的私有成员，</a:t>
            </a:r>
            <a:r>
              <a:rPr lang="en-US" altLang="zh-CN" b="0" i="0" u="none" strike="noStrike" baseline="0" dirty="0" smtClean="0">
                <a:latin typeface="Times New Roman"/>
                <a:ea typeface="华文新魏"/>
              </a:rPr>
              <a:t>BOOL</a:t>
            </a:r>
            <a:r>
              <a:rPr lang="zh-CN" altLang="en-US" b="0" i="0" u="none" strike="noStrike" baseline="0" dirty="0" smtClean="0">
                <a:latin typeface="Times New Roman"/>
                <a:ea typeface="华文新魏"/>
              </a:rPr>
              <a:t>型，用来标识按钮字体的显示。</a:t>
            </a:r>
          </a:p>
        </p:txBody>
      </p:sp>
    </p:spTree>
    <p:extLst>
      <p:ext uri="{BB962C8B-B14F-4D97-AF65-F5344CB8AC3E}">
        <p14:creationId xmlns:p14="http://schemas.microsoft.com/office/powerpoint/2010/main" val="13961647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3.</a:t>
            </a:r>
            <a:r>
              <a:rPr lang="zh-CN" altLang="en-US" b="0" i="0" u="none" strike="noStrike" kern="1800" baseline="0" smtClean="0">
                <a:latin typeface="Times New Roman"/>
                <a:ea typeface="楷体"/>
              </a:rPr>
              <a:t>显示文字</a:t>
            </a:r>
            <a:r>
              <a:rPr lang="en-US" altLang="zh-CN" b="0" i="0" u="none" strike="noStrike" kern="1800" baseline="0" smtClean="0">
                <a:latin typeface="Times New Roman"/>
                <a:ea typeface="楷体"/>
              </a:rPr>
              <a:t>3D</a:t>
            </a:r>
            <a:r>
              <a:rPr lang="zh-CN" altLang="en-US" b="0" i="0" u="none" strike="noStrike" kern="1800" baseline="0" smtClean="0">
                <a:latin typeface="Times New Roman"/>
                <a:ea typeface="楷体"/>
              </a:rPr>
              <a:t>效果</a:t>
            </a:r>
          </a:p>
        </p:txBody>
      </p:sp>
      <p:sp>
        <p:nvSpPr>
          <p:cNvPr id="3" name="文本占位符 2"/>
          <p:cNvSpPr>
            <a:spLocks noGrp="1"/>
          </p:cNvSpPr>
          <p:nvPr>
            <p:ph type="body" idx="1"/>
          </p:nvPr>
        </p:nvSpPr>
        <p:spPr/>
        <p:txBody>
          <a:bodyPr/>
          <a:lstStyle/>
          <a:p>
            <a:pPr marR="0" lvl="0" rtl="0"/>
            <a:r>
              <a:rPr lang="zh-CN" altLang="en-US" b="0" i="0" u="none" strike="noStrike" baseline="0" dirty="0" smtClean="0">
                <a:latin typeface="Times New Roman"/>
                <a:ea typeface="华文新魏"/>
              </a:rPr>
              <a:t>为类添加公有的成员函数</a:t>
            </a:r>
            <a:r>
              <a:rPr lang="en-US" altLang="zh-CN" b="0" i="0" u="none" strike="noStrike" baseline="0" dirty="0" smtClean="0">
                <a:latin typeface="Times New Roman"/>
                <a:ea typeface="华文新魏"/>
              </a:rPr>
              <a:t>SetFont3D()</a:t>
            </a:r>
            <a:r>
              <a:rPr lang="zh-CN" altLang="en-US" b="0" i="0" u="none" strike="noStrike" baseline="0" dirty="0" smtClean="0">
                <a:latin typeface="Times New Roman"/>
                <a:ea typeface="华文新魏"/>
              </a:rPr>
              <a:t>，设置是否显示</a:t>
            </a:r>
            <a:r>
              <a:rPr lang="en-US" altLang="zh-CN" b="0" i="0" u="none" strike="noStrike" baseline="0" dirty="0" smtClean="0">
                <a:latin typeface="Times New Roman"/>
                <a:ea typeface="华文新魏"/>
              </a:rPr>
              <a:t>3D</a:t>
            </a:r>
            <a:r>
              <a:rPr lang="zh-CN" altLang="en-US" b="0" i="0" u="none" strike="noStrike" baseline="0" dirty="0" smtClean="0">
                <a:latin typeface="Times New Roman"/>
                <a:ea typeface="华文新魏"/>
              </a:rPr>
              <a:t>效果，以及文字的偏移，函数编写如下：</a:t>
            </a:r>
          </a:p>
          <a:p>
            <a:pPr marR="0" lvl="0" rtl="0"/>
            <a:endParaRPr lang="zh-CN" altLang="en-US"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3</a:t>
            </a:r>
            <a:r>
              <a:rPr lang="zh-CN" altLang="en-US" b="0" i="0" u="none" strike="noStrike" baseline="0" dirty="0" smtClean="0">
                <a:latin typeface="Times New Roman"/>
                <a:ea typeface="华文新魏"/>
              </a:rPr>
              <a:t>个变量</a:t>
            </a:r>
            <a:r>
              <a:rPr lang="en-US" altLang="zh-CN" b="0" i="0" u="none" strike="noStrike" baseline="0" dirty="0" smtClean="0">
                <a:latin typeface="Times New Roman"/>
                <a:ea typeface="华文新魏"/>
              </a:rPr>
              <a:t>m_bFont3d</a:t>
            </a:r>
            <a:r>
              <a:rPr lang="zh-CN" altLang="en-US" b="0" i="0" u="none" strike="noStrike" baseline="0" dirty="0" smtClean="0">
                <a:latin typeface="Times New Roman"/>
                <a:ea typeface="华文新魏"/>
              </a:rPr>
              <a:t>、</a:t>
            </a:r>
            <a:r>
              <a:rPr lang="en-US" altLang="zh-CN" b="0" i="0" u="none" strike="noStrike" baseline="0" dirty="0" smtClean="0">
                <a:latin typeface="Times New Roman"/>
                <a:ea typeface="华文新魏"/>
              </a:rPr>
              <a:t>m_iText3d_x</a:t>
            </a:r>
            <a:r>
              <a:rPr lang="zh-CN" altLang="en-US" b="0" i="0" u="none" strike="noStrike" baseline="0" dirty="0" smtClean="0">
                <a:latin typeface="Times New Roman"/>
                <a:ea typeface="华文新魏"/>
              </a:rPr>
              <a:t>和</a:t>
            </a:r>
            <a:r>
              <a:rPr lang="en-US" altLang="zh-CN" b="0" i="0" u="none" strike="noStrike" baseline="0" dirty="0" smtClean="0">
                <a:latin typeface="Times New Roman"/>
                <a:ea typeface="华文新魏"/>
              </a:rPr>
              <a:t>m_iText3d_y</a:t>
            </a:r>
            <a:r>
              <a:rPr lang="zh-CN" altLang="en-US" b="0" i="0" u="none" strike="noStrike" baseline="0" dirty="0" smtClean="0">
                <a:latin typeface="Times New Roman"/>
                <a:ea typeface="华文新魏"/>
              </a:rPr>
              <a:t>都是类</a:t>
            </a:r>
            <a:r>
              <a:rPr lang="en-US" altLang="zh-CN" b="0" i="0" u="none" strike="noStrike" baseline="0" dirty="0" err="1" smtClean="0">
                <a:latin typeface="Times New Roman"/>
                <a:ea typeface="华文新魏"/>
              </a:rPr>
              <a:t>CBitButtonNL</a:t>
            </a:r>
            <a:r>
              <a:rPr lang="zh-CN" altLang="en-US" b="0" i="0" u="none" strike="noStrike" baseline="0" dirty="0" smtClean="0">
                <a:latin typeface="Times New Roman"/>
                <a:ea typeface="华文新魏"/>
              </a:rPr>
              <a:t>的私有成员变量，</a:t>
            </a:r>
            <a:r>
              <a:rPr lang="en-US" altLang="zh-CN" b="0" i="0" u="none" strike="noStrike" baseline="0" dirty="0" smtClean="0">
                <a:latin typeface="Times New Roman"/>
                <a:ea typeface="华文新魏"/>
              </a:rPr>
              <a:t>1</a:t>
            </a:r>
            <a:r>
              <a:rPr lang="zh-CN" altLang="en-US" b="0" i="0" u="none" strike="noStrike" baseline="0" dirty="0" smtClean="0">
                <a:latin typeface="Times New Roman"/>
                <a:ea typeface="华文新魏"/>
              </a:rPr>
              <a:t>个</a:t>
            </a:r>
            <a:r>
              <a:rPr lang="en-US" altLang="zh-CN" b="0" i="0" u="none" strike="noStrike" baseline="0" dirty="0" smtClean="0">
                <a:latin typeface="Times New Roman"/>
                <a:ea typeface="华文新魏"/>
              </a:rPr>
              <a:t>BOOL</a:t>
            </a:r>
            <a:r>
              <a:rPr lang="zh-CN" altLang="en-US" b="0" i="0" u="none" strike="noStrike" baseline="0" dirty="0" smtClean="0">
                <a:latin typeface="Times New Roman"/>
                <a:ea typeface="华文新魏"/>
              </a:rPr>
              <a:t>型，</a:t>
            </a:r>
            <a:r>
              <a:rPr lang="en-US" altLang="zh-CN" b="0" i="0" u="none" strike="noStrike" baseline="0" dirty="0" smtClean="0">
                <a:latin typeface="Times New Roman"/>
                <a:ea typeface="华文新魏"/>
              </a:rPr>
              <a:t>2</a:t>
            </a:r>
            <a:r>
              <a:rPr lang="zh-CN" altLang="en-US" b="0" i="0" u="none" strike="noStrike" baseline="0" dirty="0" smtClean="0">
                <a:latin typeface="Times New Roman"/>
                <a:ea typeface="华文新魏"/>
              </a:rPr>
              <a:t>个整型，用来标识是否显示</a:t>
            </a:r>
            <a:r>
              <a:rPr lang="en-US" altLang="zh-CN" b="0" i="0" u="none" strike="noStrike" baseline="0" dirty="0" smtClean="0">
                <a:latin typeface="Times New Roman"/>
                <a:ea typeface="华文新魏"/>
              </a:rPr>
              <a:t>3D</a:t>
            </a:r>
            <a:r>
              <a:rPr lang="zh-CN" altLang="en-US" b="0" i="0" u="none" strike="noStrike" baseline="0" dirty="0" smtClean="0">
                <a:latin typeface="Times New Roman"/>
                <a:ea typeface="华文新魏"/>
              </a:rPr>
              <a:t>文本，以及文本的偏移大小。</a:t>
            </a:r>
          </a:p>
        </p:txBody>
      </p:sp>
    </p:spTree>
    <p:extLst>
      <p:ext uri="{BB962C8B-B14F-4D97-AF65-F5344CB8AC3E}">
        <p14:creationId xmlns:p14="http://schemas.microsoft.com/office/powerpoint/2010/main" val="1132720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4.</a:t>
            </a:r>
            <a:r>
              <a:rPr lang="zh-CN" altLang="en-US" b="0" i="0" u="none" strike="noStrike" kern="1800" baseline="0" smtClean="0">
                <a:latin typeface="Times New Roman"/>
                <a:ea typeface="楷体"/>
              </a:rPr>
              <a:t>设置</a:t>
            </a:r>
            <a:r>
              <a:rPr lang="en-US" altLang="zh-CN" b="0" i="0" u="none" strike="noStrike" kern="1800" baseline="0" smtClean="0">
                <a:latin typeface="Times New Roman"/>
                <a:ea typeface="楷体"/>
              </a:rPr>
              <a:t>3D</a:t>
            </a:r>
            <a:r>
              <a:rPr lang="zh-CN" altLang="en-US" b="0" i="0" u="none" strike="noStrike" kern="1800" baseline="0" smtClean="0">
                <a:latin typeface="Times New Roman"/>
                <a:ea typeface="楷体"/>
              </a:rPr>
              <a:t>文本阴影颜色</a:t>
            </a:r>
          </a:p>
        </p:txBody>
      </p:sp>
      <p:sp>
        <p:nvSpPr>
          <p:cNvPr id="3" name="文本占位符 2"/>
          <p:cNvSpPr>
            <a:spLocks noGrp="1"/>
          </p:cNvSpPr>
          <p:nvPr>
            <p:ph type="body" idx="1"/>
          </p:nvPr>
        </p:nvSpPr>
        <p:spPr/>
        <p:txBody>
          <a:bodyPr/>
          <a:lstStyle/>
          <a:p>
            <a:pPr marR="0" lvl="0" rtl="0"/>
            <a:r>
              <a:rPr lang="zh-CN" altLang="en-US" b="0" i="0" u="none" strike="noStrike" baseline="0" dirty="0" smtClean="0">
                <a:latin typeface="Times New Roman"/>
                <a:ea typeface="华文新魏"/>
              </a:rPr>
              <a:t>为类添加公有成员函数</a:t>
            </a:r>
            <a:r>
              <a:rPr lang="en-US" altLang="zh-CN" b="0" i="0" u="none" strike="noStrike" baseline="0" dirty="0" smtClean="0">
                <a:latin typeface="Times New Roman"/>
                <a:ea typeface="华文新魏"/>
              </a:rPr>
              <a:t>SetText3DBKColor()</a:t>
            </a:r>
            <a:r>
              <a:rPr lang="zh-CN" altLang="en-US" b="0" i="0" u="none" strike="noStrike" baseline="0" dirty="0" smtClean="0">
                <a:latin typeface="Times New Roman"/>
                <a:ea typeface="华文新魏"/>
              </a:rPr>
              <a:t>，用来设置</a:t>
            </a:r>
            <a:r>
              <a:rPr lang="en-US" altLang="zh-CN" b="0" i="0" u="none" strike="noStrike" baseline="0" dirty="0" smtClean="0">
                <a:latin typeface="Times New Roman"/>
                <a:ea typeface="华文新魏"/>
              </a:rPr>
              <a:t>3D</a:t>
            </a:r>
            <a:r>
              <a:rPr lang="zh-CN" altLang="en-US" b="0" i="0" u="none" strike="noStrike" baseline="0" dirty="0" smtClean="0">
                <a:latin typeface="Times New Roman"/>
                <a:ea typeface="华文新魏"/>
              </a:rPr>
              <a:t>文本阴影的颜色，函数编写如下：</a:t>
            </a:r>
          </a:p>
          <a:p>
            <a:pPr marR="0" lvl="0" rtl="0"/>
            <a:endParaRPr lang="zh-CN" altLang="en-US"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m_cr3DBKColor</a:t>
            </a:r>
            <a:r>
              <a:rPr lang="zh-CN" altLang="en-US" b="0" i="0" u="none" strike="noStrike" baseline="0" dirty="0" smtClean="0">
                <a:latin typeface="Times New Roman"/>
                <a:ea typeface="华文新魏"/>
              </a:rPr>
              <a:t>是类</a:t>
            </a:r>
            <a:r>
              <a:rPr lang="en-US" altLang="zh-CN" b="0" i="0" u="none" strike="noStrike" baseline="0" dirty="0" err="1" smtClean="0">
                <a:latin typeface="Times New Roman"/>
                <a:ea typeface="华文新魏"/>
              </a:rPr>
              <a:t>CBitButtonNL</a:t>
            </a:r>
            <a:r>
              <a:rPr lang="zh-CN" altLang="en-US" b="0" i="0" u="none" strike="noStrike" baseline="0" dirty="0" smtClean="0">
                <a:latin typeface="Times New Roman"/>
                <a:ea typeface="华文新魏"/>
              </a:rPr>
              <a:t>的私有成员，</a:t>
            </a:r>
            <a:r>
              <a:rPr lang="en-US" altLang="zh-CN" b="0" i="0" u="none" strike="noStrike" baseline="0" dirty="0" smtClean="0">
                <a:latin typeface="Times New Roman"/>
                <a:ea typeface="华文新魏"/>
              </a:rPr>
              <a:t>COLORREF</a:t>
            </a:r>
            <a:r>
              <a:rPr lang="zh-CN" altLang="en-US" b="0" i="0" u="none" strike="noStrike" baseline="0" dirty="0" smtClean="0">
                <a:latin typeface="Times New Roman"/>
                <a:ea typeface="华文新魏"/>
              </a:rPr>
              <a:t>类型，保存</a:t>
            </a:r>
            <a:r>
              <a:rPr lang="en-US" altLang="zh-CN" b="0" i="0" u="none" strike="noStrike" baseline="0" dirty="0" smtClean="0">
                <a:latin typeface="Times New Roman"/>
                <a:ea typeface="华文新魏"/>
              </a:rPr>
              <a:t>3D</a:t>
            </a:r>
            <a:r>
              <a:rPr lang="zh-CN" altLang="en-US" b="0" i="0" u="none" strike="noStrike" baseline="0" dirty="0" smtClean="0">
                <a:latin typeface="Times New Roman"/>
                <a:ea typeface="华文新魏"/>
              </a:rPr>
              <a:t>文本阴影的颜色。</a:t>
            </a:r>
          </a:p>
        </p:txBody>
      </p:sp>
    </p:spTree>
    <p:extLst>
      <p:ext uri="{BB962C8B-B14F-4D97-AF65-F5344CB8AC3E}">
        <p14:creationId xmlns:p14="http://schemas.microsoft.com/office/powerpoint/2010/main" val="418613862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5.</a:t>
            </a:r>
            <a:r>
              <a:rPr lang="zh-CN" altLang="en-US" b="0" i="0" u="none" strike="noStrike" kern="1800" baseline="0" smtClean="0">
                <a:latin typeface="Times New Roman"/>
                <a:ea typeface="楷体"/>
              </a:rPr>
              <a:t>设置字体加粗</a:t>
            </a:r>
          </a:p>
        </p:txBody>
      </p:sp>
      <p:sp>
        <p:nvSpPr>
          <p:cNvPr id="3" name="文本占位符 2"/>
          <p:cNvSpPr>
            <a:spLocks noGrp="1"/>
          </p:cNvSpPr>
          <p:nvPr>
            <p:ph type="body" idx="1"/>
          </p:nvPr>
        </p:nvSpPr>
        <p:spPr/>
        <p:txBody>
          <a:bodyPr>
            <a:normAutofit fontScale="92500" lnSpcReduction="20000"/>
          </a:bodyPr>
          <a:lstStyle/>
          <a:p>
            <a:pPr marR="0" lvl="0" rtl="0"/>
            <a:r>
              <a:rPr lang="zh-CN" altLang="en-US" b="0" i="0" u="none" strike="noStrike" baseline="0" dirty="0" smtClean="0">
                <a:latin typeface="Times New Roman"/>
                <a:ea typeface="华文新魏"/>
              </a:rPr>
              <a:t>为类添加公有成员函数</a:t>
            </a:r>
            <a:r>
              <a:rPr lang="en-US" altLang="zh-CN" b="0" i="0" u="none" strike="noStrike" baseline="0" dirty="0" err="1" smtClean="0">
                <a:latin typeface="Times New Roman"/>
                <a:ea typeface="华文新魏"/>
              </a:rPr>
              <a:t>SetFontBold</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，用来设置字体是否加粗显示，函数编写如下：</a:t>
            </a:r>
          </a:p>
          <a:p>
            <a:pPr marR="0" lvl="0" rtl="0"/>
            <a:endParaRPr lang="zh-CN" altLang="en-US" b="0" i="0" u="none" strike="noStrike" baseline="0" dirty="0" smtClean="0">
              <a:latin typeface="Times New Roman"/>
              <a:ea typeface="华文新魏"/>
            </a:endParaRPr>
          </a:p>
          <a:p>
            <a:pPr marR="0" lvl="0" rtl="0"/>
            <a:r>
              <a:rPr lang="en-US" altLang="zh-CN" b="0" i="0" u="none" strike="noStrike" baseline="0" dirty="0" err="1" smtClean="0">
                <a:latin typeface="Times New Roman"/>
                <a:ea typeface="华文新魏"/>
              </a:rPr>
              <a:t>m_lf</a:t>
            </a:r>
            <a:r>
              <a:rPr lang="zh-CN" altLang="en-US" b="0" i="0" u="none" strike="noStrike" baseline="0" dirty="0" smtClean="0">
                <a:latin typeface="Times New Roman"/>
                <a:ea typeface="华文新魏"/>
              </a:rPr>
              <a:t>是类</a:t>
            </a:r>
            <a:r>
              <a:rPr lang="en-US" altLang="zh-CN" b="0" i="0" u="none" strike="noStrike" baseline="0" dirty="0" err="1" smtClean="0">
                <a:latin typeface="Times New Roman"/>
                <a:ea typeface="华文新魏"/>
              </a:rPr>
              <a:t>CBitButtonNL</a:t>
            </a:r>
            <a:r>
              <a:rPr lang="zh-CN" altLang="en-US" b="0" i="0" u="none" strike="noStrike" baseline="0" dirty="0" smtClean="0">
                <a:latin typeface="Times New Roman"/>
                <a:ea typeface="华文新魏"/>
              </a:rPr>
              <a:t>的私有成员，</a:t>
            </a:r>
            <a:r>
              <a:rPr lang="en-US" altLang="zh-CN" b="0" i="0" u="none" strike="noStrike" baseline="0" dirty="0" smtClean="0">
                <a:latin typeface="Times New Roman"/>
                <a:ea typeface="华文新魏"/>
              </a:rPr>
              <a:t>LOGFONT</a:t>
            </a:r>
            <a:r>
              <a:rPr lang="zh-CN" altLang="en-US" b="0" i="0" u="none" strike="noStrike" baseline="0" dirty="0" smtClean="0">
                <a:latin typeface="Times New Roman"/>
                <a:ea typeface="华文新魏"/>
              </a:rPr>
              <a:t>类型，此类型是个包含字体属性的结构体。这里填充了结构的一个成员</a:t>
            </a:r>
            <a:r>
              <a:rPr lang="en-US" altLang="zh-CN" b="0" i="0" u="none" strike="noStrike" baseline="0" dirty="0" err="1" smtClean="0">
                <a:latin typeface="Times New Roman"/>
                <a:ea typeface="华文新魏"/>
              </a:rPr>
              <a:t>lfWeight</a:t>
            </a:r>
            <a:r>
              <a:rPr lang="zh-CN" altLang="en-US" b="0" i="0" u="none" strike="noStrike" baseline="0" dirty="0" smtClean="0">
                <a:latin typeface="Times New Roman"/>
                <a:ea typeface="华文新魏"/>
              </a:rPr>
              <a:t>，两个宏</a:t>
            </a:r>
            <a:r>
              <a:rPr lang="en-US" altLang="zh-CN" b="0" i="0" u="none" strike="noStrike" baseline="0" dirty="0" smtClean="0">
                <a:latin typeface="Times New Roman"/>
                <a:ea typeface="华文新魏"/>
              </a:rPr>
              <a:t>FW_BOLD</a:t>
            </a:r>
            <a:r>
              <a:rPr lang="zh-CN" altLang="en-US" b="0" i="0" u="none" strike="noStrike" baseline="0" dirty="0" smtClean="0">
                <a:latin typeface="Times New Roman"/>
                <a:ea typeface="华文新魏"/>
              </a:rPr>
              <a:t>和</a:t>
            </a:r>
            <a:r>
              <a:rPr lang="en-US" altLang="zh-CN" b="0" i="0" u="none" strike="noStrike" baseline="0" dirty="0" smtClean="0">
                <a:latin typeface="Times New Roman"/>
                <a:ea typeface="华文新魏"/>
              </a:rPr>
              <a:t>FW_NORMAL</a:t>
            </a:r>
            <a:r>
              <a:rPr lang="zh-CN" altLang="en-US" b="0" i="0" u="none" strike="noStrike" baseline="0" dirty="0" smtClean="0">
                <a:latin typeface="Times New Roman"/>
                <a:ea typeface="华文新魏"/>
              </a:rPr>
              <a:t>是定义在文件</a:t>
            </a:r>
            <a:r>
              <a:rPr lang="en-US" altLang="zh-CN" b="0" i="0" u="none" strike="noStrike" baseline="0" dirty="0" smtClean="0">
                <a:latin typeface="Times New Roman"/>
                <a:ea typeface="华文新魏"/>
              </a:rPr>
              <a:t>WINGDI.H</a:t>
            </a:r>
            <a:r>
              <a:rPr lang="zh-CN" altLang="en-US" b="0" i="0" u="none" strike="noStrike" baseline="0" dirty="0" smtClean="0">
                <a:latin typeface="Times New Roman"/>
                <a:ea typeface="华文新魏"/>
              </a:rPr>
              <a:t>中的，表示整型值</a:t>
            </a:r>
            <a:r>
              <a:rPr lang="en-US" altLang="zh-CN" b="0" i="0" u="none" strike="noStrike" baseline="0" dirty="0" smtClean="0">
                <a:latin typeface="Times New Roman"/>
                <a:ea typeface="华文新魏"/>
              </a:rPr>
              <a:t>700</a:t>
            </a:r>
            <a:r>
              <a:rPr lang="zh-CN" altLang="en-US" b="0" i="0" u="none" strike="noStrike" baseline="0" dirty="0" smtClean="0">
                <a:latin typeface="Times New Roman"/>
                <a:ea typeface="华文新魏"/>
              </a:rPr>
              <a:t>和</a:t>
            </a:r>
            <a:r>
              <a:rPr lang="en-US" altLang="zh-CN" b="0" i="0" u="none" strike="noStrike" baseline="0" dirty="0" smtClean="0">
                <a:latin typeface="Times New Roman"/>
                <a:ea typeface="华文新魏"/>
              </a:rPr>
              <a:t>400</a:t>
            </a:r>
            <a:r>
              <a:rPr lang="zh-CN" altLang="en-US"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函数</a:t>
            </a:r>
            <a:r>
              <a:rPr lang="en-US" altLang="zh-CN" b="0" i="0" u="none" strike="noStrike" baseline="0" dirty="0" err="1" smtClean="0">
                <a:latin typeface="Times New Roman"/>
                <a:ea typeface="华文新魏"/>
              </a:rPr>
              <a:t>ReconstructFont</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是为类</a:t>
            </a:r>
            <a:r>
              <a:rPr lang="en-US" altLang="zh-CN" b="0" i="0" u="none" strike="noStrike" baseline="0" dirty="0" err="1" smtClean="0">
                <a:latin typeface="Times New Roman"/>
                <a:ea typeface="华文新魏"/>
              </a:rPr>
              <a:t>CBitButtonNL</a:t>
            </a:r>
            <a:r>
              <a:rPr lang="zh-CN" altLang="en-US" b="0" i="0" u="none" strike="noStrike" baseline="0" dirty="0" smtClean="0">
                <a:latin typeface="Times New Roman"/>
                <a:ea typeface="华文新魏"/>
              </a:rPr>
              <a:t>添加的私有成员函数，函数编写如下：</a:t>
            </a:r>
          </a:p>
          <a:p>
            <a:pPr marR="0" lvl="0" rtl="0"/>
            <a:endParaRPr lang="zh-CN" altLang="en-US" b="0" i="0" u="none" strike="noStrike" baseline="0" dirty="0" smtClean="0">
              <a:latin typeface="Times New Roman"/>
              <a:ea typeface="华文新魏"/>
            </a:endParaRPr>
          </a:p>
          <a:p>
            <a:pPr marR="0" lvl="0" rtl="0"/>
            <a:r>
              <a:rPr lang="en-US" altLang="zh-CN" b="0" i="0" u="none" strike="noStrike" baseline="0" dirty="0" err="1" smtClean="0">
                <a:latin typeface="Times New Roman"/>
                <a:ea typeface="华文新魏"/>
              </a:rPr>
              <a:t>m_font</a:t>
            </a:r>
            <a:r>
              <a:rPr lang="zh-CN" altLang="en-US" b="0" i="0" u="none" strike="noStrike" baseline="0" dirty="0" smtClean="0">
                <a:latin typeface="Times New Roman"/>
                <a:ea typeface="华文新魏"/>
              </a:rPr>
              <a:t>是类</a:t>
            </a:r>
            <a:r>
              <a:rPr lang="en-US" altLang="zh-CN" b="0" i="0" u="none" strike="noStrike" baseline="0" dirty="0" err="1" smtClean="0">
                <a:latin typeface="Times New Roman"/>
                <a:ea typeface="华文新魏"/>
              </a:rPr>
              <a:t>CBitButtonNL</a:t>
            </a:r>
            <a:r>
              <a:rPr lang="zh-CN" altLang="en-US" b="0" i="0" u="none" strike="noStrike" baseline="0" dirty="0" smtClean="0">
                <a:latin typeface="Times New Roman"/>
                <a:ea typeface="华文新魏"/>
              </a:rPr>
              <a:t>的私有数据成员，</a:t>
            </a:r>
            <a:r>
              <a:rPr lang="en-US" altLang="zh-CN" b="0" i="0" u="none" strike="noStrike" baseline="0" dirty="0" err="1" smtClean="0">
                <a:latin typeface="Times New Roman"/>
                <a:ea typeface="华文新魏"/>
              </a:rPr>
              <a:t>CFont</a:t>
            </a:r>
            <a:r>
              <a:rPr lang="zh-CN" altLang="en-US" b="0" i="0" u="none" strike="noStrike" baseline="0" dirty="0" smtClean="0">
                <a:latin typeface="Times New Roman"/>
                <a:ea typeface="华文新魏"/>
              </a:rPr>
              <a:t>类型，函数首先销毁原来的字体，然后根据新的结构变量</a:t>
            </a:r>
            <a:r>
              <a:rPr lang="en-US" altLang="zh-CN" b="0" i="0" u="none" strike="noStrike" baseline="0" dirty="0" err="1" smtClean="0">
                <a:latin typeface="Times New Roman"/>
                <a:ea typeface="华文新魏"/>
              </a:rPr>
              <a:t>m_lf</a:t>
            </a:r>
            <a:r>
              <a:rPr lang="zh-CN" altLang="en-US" b="0" i="0" u="none" strike="noStrike" baseline="0" dirty="0" smtClean="0">
                <a:latin typeface="Times New Roman"/>
                <a:ea typeface="华文新魏"/>
              </a:rPr>
              <a:t>创建新的字体。</a:t>
            </a:r>
          </a:p>
        </p:txBody>
      </p:sp>
    </p:spTree>
    <p:extLst>
      <p:ext uri="{BB962C8B-B14F-4D97-AF65-F5344CB8AC3E}">
        <p14:creationId xmlns:p14="http://schemas.microsoft.com/office/powerpoint/2010/main" val="13162123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9.2</a:t>
            </a:r>
            <a:r>
              <a:rPr lang="zh-CN" altLang="en-US" b="0" i="0" u="none" strike="noStrike" kern="1800" baseline="0" smtClean="0">
                <a:latin typeface="Times New Roman"/>
                <a:ea typeface="楷体"/>
              </a:rPr>
              <a:t>  “设置”对话框</a:t>
            </a:r>
          </a:p>
        </p:txBody>
      </p:sp>
      <p:sp>
        <p:nvSpPr>
          <p:cNvPr id="3" name="文本占位符 2"/>
          <p:cNvSpPr>
            <a:spLocks noGrp="1"/>
          </p:cNvSpPr>
          <p:nvPr>
            <p:ph type="body" idx="1"/>
          </p:nvPr>
        </p:nvSpPr>
        <p:spPr>
          <a:xfrm>
            <a:off x="251520" y="4149080"/>
            <a:ext cx="8579296" cy="2376264"/>
          </a:xfrm>
        </p:spPr>
        <p:txBody>
          <a:bodyPr/>
          <a:lstStyle/>
          <a:p>
            <a:pPr marR="0" lvl="0" rtl="0"/>
            <a:r>
              <a:rPr lang="zh-CN" altLang="en-US" b="0" i="0" u="none" strike="noStrike" baseline="0" dirty="0" smtClean="0">
                <a:latin typeface="Times New Roman"/>
                <a:ea typeface="华文新魏"/>
              </a:rPr>
              <a:t>用户需要填写的信息包括：</a:t>
            </a:r>
            <a:r>
              <a:rPr lang="en-US" altLang="zh-CN" b="0" i="0" u="none" strike="noStrike" baseline="0" dirty="0" err="1" smtClean="0">
                <a:latin typeface="Times New Roman"/>
                <a:ea typeface="华文新魏"/>
              </a:rPr>
              <a:t>POP3</a:t>
            </a:r>
            <a:r>
              <a:rPr lang="zh-CN" altLang="en-US" b="0" i="0" u="none" strike="noStrike" baseline="0" dirty="0" smtClean="0">
                <a:latin typeface="Times New Roman"/>
                <a:ea typeface="华文新魏"/>
              </a:rPr>
              <a:t>服务器</a:t>
            </a:r>
            <a:r>
              <a:rPr lang="en-US" altLang="zh-CN" b="0" i="0" u="none" strike="noStrike" baseline="0" dirty="0" smtClean="0">
                <a:latin typeface="Times New Roman"/>
                <a:ea typeface="华文新魏"/>
              </a:rPr>
              <a:t>IP</a:t>
            </a:r>
            <a:r>
              <a:rPr lang="zh-CN" altLang="en-US" b="0" i="0" u="none" strike="noStrike" baseline="0" dirty="0" smtClean="0">
                <a:latin typeface="Times New Roman"/>
                <a:ea typeface="华文新魏"/>
              </a:rPr>
              <a:t>地址、用户名和密码信息。这些信息会在，“收件箱”对话框初始化和“发件箱”对话框发送邮件时用到，所以程序优先弹出这个对话框引导用户填写。</a:t>
            </a:r>
          </a:p>
        </p:txBody>
      </p:sp>
      <p:pic>
        <p:nvPicPr>
          <p:cNvPr id="2050" name="Picture 2" descr="SNAGHTML3369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1772816"/>
            <a:ext cx="4011099"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0135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6.</a:t>
            </a:r>
            <a:r>
              <a:rPr lang="zh-CN" altLang="en-US" b="0" i="0" u="none" strike="noStrike" kern="1800" baseline="0" smtClean="0">
                <a:latin typeface="Times New Roman"/>
                <a:ea typeface="楷体"/>
              </a:rPr>
              <a:t>设置字体大小</a:t>
            </a:r>
          </a:p>
        </p:txBody>
      </p:sp>
      <p:sp>
        <p:nvSpPr>
          <p:cNvPr id="3" name="文本占位符 2"/>
          <p:cNvSpPr>
            <a:spLocks noGrp="1"/>
          </p:cNvSpPr>
          <p:nvPr>
            <p:ph type="body" idx="1"/>
          </p:nvPr>
        </p:nvSpPr>
        <p:spPr/>
        <p:txBody>
          <a:bodyPr/>
          <a:lstStyle/>
          <a:p>
            <a:pPr marR="0" lvl="0" rtl="0"/>
            <a:r>
              <a:rPr lang="zh-CN" altLang="en-US" b="0" i="0" u="none" strike="noStrike" baseline="0" dirty="0" smtClean="0">
                <a:latin typeface="Times New Roman"/>
                <a:ea typeface="华文新魏"/>
              </a:rPr>
              <a:t>为类添加公有成员函数</a:t>
            </a:r>
            <a:r>
              <a:rPr lang="en-US" altLang="zh-CN" b="0" i="0" u="none" strike="noStrike" baseline="0" dirty="0" err="1" smtClean="0">
                <a:latin typeface="Times New Roman"/>
                <a:ea typeface="华文新魏"/>
              </a:rPr>
              <a:t>SetFontSize</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，用来设置字体的大小，函数编写如下：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类</a:t>
            </a:r>
            <a:r>
              <a:rPr lang="en-US" altLang="zh-CN" b="0" i="0" u="none" strike="noStrike" baseline="0" dirty="0" err="1" smtClean="0">
                <a:latin typeface="Times New Roman"/>
                <a:ea typeface="华文新魏"/>
              </a:rPr>
              <a:t>CFont</a:t>
            </a:r>
            <a:r>
              <a:rPr lang="zh-CN" altLang="en-US" b="0" i="0" u="none" strike="noStrike" baseline="0" dirty="0" smtClean="0">
                <a:latin typeface="Times New Roman"/>
                <a:ea typeface="华文新魏"/>
              </a:rPr>
              <a:t>的</a:t>
            </a:r>
            <a:r>
              <a:rPr lang="en-US" altLang="zh-CN" b="0" i="0" u="none" strike="noStrike" baseline="0" dirty="0" smtClean="0">
                <a:latin typeface="Times New Roman"/>
                <a:ea typeface="华文新魏"/>
              </a:rPr>
              <a:t>2</a:t>
            </a:r>
            <a:r>
              <a:rPr lang="zh-CN" altLang="en-US" b="0" i="0" u="none" strike="noStrike" baseline="0" dirty="0" smtClean="0">
                <a:latin typeface="Times New Roman"/>
                <a:ea typeface="华文新魏"/>
              </a:rPr>
              <a:t>个成员函数：</a:t>
            </a:r>
            <a:r>
              <a:rPr lang="en-US" altLang="zh-CN" b="0" i="0" u="none" strike="noStrike" baseline="0" dirty="0" err="1" smtClean="0">
                <a:latin typeface="Times New Roman"/>
                <a:ea typeface="华文新魏"/>
              </a:rPr>
              <a:t>CreatePointFont</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用来修改字体的大小，</a:t>
            </a:r>
            <a:r>
              <a:rPr lang="en-US" altLang="zh-CN" b="0" i="0" u="none" strike="noStrike" baseline="0" dirty="0" err="1" smtClean="0">
                <a:latin typeface="Times New Roman"/>
                <a:ea typeface="华文新魏"/>
              </a:rPr>
              <a:t>GetLogFont</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用来填充一个</a:t>
            </a:r>
            <a:r>
              <a:rPr lang="en-US" altLang="zh-CN" b="0" i="0" u="none" strike="noStrike" baseline="0" dirty="0" smtClean="0">
                <a:latin typeface="Times New Roman"/>
                <a:ea typeface="华文新魏"/>
              </a:rPr>
              <a:t>LOGFONT</a:t>
            </a:r>
            <a:r>
              <a:rPr lang="zh-CN" altLang="en-US" b="0" i="0" u="none" strike="noStrike" baseline="0" dirty="0" smtClean="0">
                <a:latin typeface="Times New Roman"/>
                <a:ea typeface="华文新魏"/>
              </a:rPr>
              <a:t>的结构变量</a:t>
            </a:r>
            <a:r>
              <a:rPr lang="en-US" altLang="zh-CN" b="0" i="0" u="none" strike="noStrike" baseline="0" dirty="0" smtClean="0">
                <a:latin typeface="Times New Roman"/>
                <a:ea typeface="华文新魏"/>
              </a:rPr>
              <a:t>lf</a:t>
            </a:r>
            <a:r>
              <a:rPr lang="zh-CN" altLang="en-US" b="0" i="0" u="none" strike="noStrike" baseline="0" dirty="0" smtClean="0">
                <a:latin typeface="Times New Roman"/>
                <a:ea typeface="华文新魏"/>
              </a:rPr>
              <a:t>。间接的修改了字体结构变量</a:t>
            </a:r>
            <a:r>
              <a:rPr lang="en-US" altLang="zh-CN" b="0" i="0" u="none" strike="noStrike" baseline="0" dirty="0" err="1" smtClean="0">
                <a:latin typeface="Times New Roman"/>
                <a:ea typeface="华文新魏"/>
              </a:rPr>
              <a:t>m_lf</a:t>
            </a:r>
            <a:r>
              <a:rPr lang="zh-CN" altLang="en-US" b="0" i="0" u="none" strike="noStrike" baseline="0" dirty="0" smtClean="0">
                <a:latin typeface="Times New Roman"/>
                <a:ea typeface="华文新魏"/>
              </a:rPr>
              <a:t>的成员。</a:t>
            </a:r>
          </a:p>
        </p:txBody>
      </p:sp>
    </p:spTree>
    <p:extLst>
      <p:ext uri="{BB962C8B-B14F-4D97-AF65-F5344CB8AC3E}">
        <p14:creationId xmlns:p14="http://schemas.microsoft.com/office/powerpoint/2010/main" val="33788592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dirty="0" smtClean="0">
                <a:latin typeface="Times New Roman"/>
                <a:ea typeface="楷体"/>
              </a:rPr>
              <a:t>7.</a:t>
            </a:r>
            <a:r>
              <a:rPr lang="zh-CN" altLang="en-US" b="0" i="0" u="none" strike="noStrike" kern="1800" baseline="0" dirty="0" smtClean="0">
                <a:latin typeface="Times New Roman"/>
                <a:ea typeface="楷体"/>
              </a:rPr>
              <a:t>设置字体类型</a:t>
            </a:r>
          </a:p>
        </p:txBody>
      </p:sp>
      <p:sp>
        <p:nvSpPr>
          <p:cNvPr id="3" name="文本占位符 2"/>
          <p:cNvSpPr>
            <a:spLocks noGrp="1"/>
          </p:cNvSpPr>
          <p:nvPr>
            <p:ph type="body" idx="1"/>
          </p:nvPr>
        </p:nvSpPr>
        <p:spPr/>
        <p:txBody>
          <a:bodyPr/>
          <a:lstStyle/>
          <a:p>
            <a:pPr marR="0" lvl="0" rtl="0"/>
            <a:r>
              <a:rPr lang="zh-CN" altLang="en-US" b="0" i="0" u="none" strike="noStrike" baseline="0" dirty="0" smtClean="0">
                <a:latin typeface="Times New Roman"/>
                <a:ea typeface="华文新魏"/>
              </a:rPr>
              <a:t>为类添加公有成员函数</a:t>
            </a:r>
            <a:r>
              <a:rPr lang="en-US" altLang="zh-CN" b="0" i="0" u="none" strike="noStrike" baseline="0" dirty="0" err="1" smtClean="0">
                <a:latin typeface="Times New Roman"/>
                <a:ea typeface="华文新魏"/>
              </a:rPr>
              <a:t>SetFontName</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，用来修改字体类型，函数编写如下：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函数修改了字体结构变量</a:t>
            </a:r>
            <a:r>
              <a:rPr lang="en-US" altLang="zh-CN" b="0" i="0" u="none" strike="noStrike" baseline="0" dirty="0" err="1" smtClean="0">
                <a:latin typeface="Times New Roman"/>
                <a:ea typeface="华文新魏"/>
              </a:rPr>
              <a:t>m_lf</a:t>
            </a:r>
            <a:r>
              <a:rPr lang="zh-CN" altLang="en-US" b="0" i="0" u="none" strike="noStrike" baseline="0" dirty="0" smtClean="0">
                <a:latin typeface="Times New Roman"/>
                <a:ea typeface="华文新魏"/>
              </a:rPr>
              <a:t>的字体成员。</a:t>
            </a:r>
          </a:p>
        </p:txBody>
      </p:sp>
    </p:spTree>
    <p:extLst>
      <p:ext uri="{BB962C8B-B14F-4D97-AF65-F5344CB8AC3E}">
        <p14:creationId xmlns:p14="http://schemas.microsoft.com/office/powerpoint/2010/main" val="28592510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9.3.3  </a:t>
            </a:r>
            <a:r>
              <a:rPr lang="zh-CN" altLang="en-US" b="0" i="0" u="none" strike="noStrike" kern="1800" baseline="0" smtClean="0">
                <a:latin typeface="Times New Roman"/>
                <a:ea typeface="楷体"/>
              </a:rPr>
              <a:t>按钮声音</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我们还可以为按钮添加声音，就在鼠标划过按钮或单击按钮的时候，本章示例程序的按钮就添加了声音。</a:t>
            </a:r>
          </a:p>
        </p:txBody>
      </p:sp>
    </p:spTree>
    <p:extLst>
      <p:ext uri="{BB962C8B-B14F-4D97-AF65-F5344CB8AC3E}">
        <p14:creationId xmlns:p14="http://schemas.microsoft.com/office/powerpoint/2010/main" val="42439263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设置声音</a:t>
            </a:r>
          </a:p>
        </p:txBody>
      </p:sp>
      <p:sp>
        <p:nvSpPr>
          <p:cNvPr id="3" name="文本占位符 2"/>
          <p:cNvSpPr>
            <a:spLocks noGrp="1"/>
          </p:cNvSpPr>
          <p:nvPr>
            <p:ph type="body" idx="1"/>
          </p:nvPr>
        </p:nvSpPr>
        <p:spPr/>
        <p:txBody>
          <a:bodyPr>
            <a:normAutofit/>
          </a:bodyPr>
          <a:lstStyle/>
          <a:p>
            <a:pPr marR="0" lvl="0" rtl="0"/>
            <a:r>
              <a:rPr lang="zh-CN" altLang="en-US" b="0" i="0" u="none" strike="noStrike" baseline="0" dirty="0" smtClean="0">
                <a:latin typeface="Times New Roman"/>
                <a:ea typeface="华文新魏"/>
              </a:rPr>
              <a:t>在类</a:t>
            </a:r>
            <a:r>
              <a:rPr lang="en-US" altLang="zh-CN" b="0" i="0" u="none" strike="noStrike" baseline="0" dirty="0" err="1" smtClean="0">
                <a:latin typeface="Times New Roman"/>
                <a:ea typeface="华文新魏"/>
              </a:rPr>
              <a:t>CBitButtonNL</a:t>
            </a:r>
            <a:r>
              <a:rPr lang="zh-CN" altLang="en-US" b="0" i="0" u="none" strike="noStrike" baseline="0" dirty="0" smtClean="0">
                <a:latin typeface="Times New Roman"/>
                <a:ea typeface="华文新魏"/>
              </a:rPr>
              <a:t>体内定义私有的结构，用来保存声音信息，如下：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然后在类</a:t>
            </a:r>
            <a:r>
              <a:rPr lang="en-US" altLang="zh-CN" b="0" i="0" u="none" strike="noStrike" baseline="0" dirty="0" err="1" smtClean="0">
                <a:latin typeface="Times New Roman"/>
                <a:ea typeface="华文新魏"/>
              </a:rPr>
              <a:t>CBitButtonNL</a:t>
            </a:r>
            <a:r>
              <a:rPr lang="zh-CN" altLang="en-US" b="0" i="0" u="none" strike="noStrike" baseline="0" dirty="0" smtClean="0">
                <a:latin typeface="Times New Roman"/>
                <a:ea typeface="华文新魏"/>
              </a:rPr>
              <a:t>内定义此结构的私有数组成员如下，用来保存</a:t>
            </a:r>
            <a:r>
              <a:rPr lang="en-US" altLang="zh-CN" b="0" i="0" u="none" strike="noStrike" baseline="0" dirty="0" smtClean="0">
                <a:latin typeface="Times New Roman"/>
                <a:ea typeface="华文新魏"/>
              </a:rPr>
              <a:t>2</a:t>
            </a:r>
            <a:r>
              <a:rPr lang="zh-CN" altLang="en-US" b="0" i="0" u="none" strike="noStrike" baseline="0" dirty="0" smtClean="0">
                <a:latin typeface="Times New Roman"/>
                <a:ea typeface="华文新魏"/>
              </a:rPr>
              <a:t>种声音信息。</a:t>
            </a:r>
          </a:p>
          <a:p>
            <a:pPr marR="0" lvl="0" rtl="0"/>
            <a:r>
              <a:rPr lang="en-US" altLang="zh-CN" b="0" i="0" u="none" strike="noStrike" baseline="0" dirty="0" smtClean="0">
                <a:latin typeface="Times New Roman"/>
                <a:ea typeface="华文新魏"/>
              </a:rPr>
              <a:t>STRUCT_SOUND</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m_csSounds</a:t>
            </a:r>
            <a:r>
              <a:rPr lang="en-US" altLang="zh-CN" b="0" i="0" u="none" strike="noStrike" baseline="0" dirty="0" smtClean="0">
                <a:latin typeface="Times New Roman"/>
                <a:ea typeface="华文新魏"/>
              </a:rPr>
              <a:t>[2];</a:t>
            </a:r>
          </a:p>
          <a:p>
            <a:pPr marR="0" lvl="0" rtl="0"/>
            <a:r>
              <a:rPr lang="zh-CN" altLang="en-US" b="0" i="0" u="none" strike="noStrike" baseline="0" dirty="0" smtClean="0">
                <a:latin typeface="Times New Roman"/>
                <a:ea typeface="华文新魏"/>
              </a:rPr>
              <a:t>我们约定下标为</a:t>
            </a:r>
            <a:r>
              <a:rPr lang="en-US" altLang="zh-CN" b="0" i="0" u="none" strike="noStrike" baseline="0" dirty="0" smtClean="0">
                <a:latin typeface="Times New Roman"/>
                <a:ea typeface="华文新魏"/>
              </a:rPr>
              <a:t>0</a:t>
            </a:r>
            <a:r>
              <a:rPr lang="zh-CN" altLang="en-US" b="0" i="0" u="none" strike="noStrike" baseline="0" dirty="0" smtClean="0">
                <a:latin typeface="Times New Roman"/>
                <a:ea typeface="华文新魏"/>
              </a:rPr>
              <a:t>的数组成员保存鼠标移过按钮时的声音，下标为</a:t>
            </a:r>
            <a:r>
              <a:rPr lang="en-US" altLang="zh-CN" b="0" i="0" u="none" strike="noStrike" baseline="0" dirty="0" smtClean="0">
                <a:latin typeface="Times New Roman"/>
                <a:ea typeface="华文新魏"/>
              </a:rPr>
              <a:t>1</a:t>
            </a:r>
            <a:r>
              <a:rPr lang="zh-CN" altLang="en-US" b="0" i="0" u="none" strike="noStrike" baseline="0" dirty="0" smtClean="0">
                <a:latin typeface="Times New Roman"/>
                <a:ea typeface="华文新魏"/>
              </a:rPr>
              <a:t>的数组成员保存鼠标单击按钮时的声音。</a:t>
            </a:r>
          </a:p>
        </p:txBody>
      </p:sp>
    </p:spTree>
    <p:extLst>
      <p:ext uri="{BB962C8B-B14F-4D97-AF65-F5344CB8AC3E}">
        <p14:creationId xmlns:p14="http://schemas.microsoft.com/office/powerpoint/2010/main" val="18030765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dirty="0" smtClean="0">
                <a:latin typeface="Times New Roman"/>
                <a:ea typeface="华文新魏"/>
              </a:rPr>
              <a:t>为类</a:t>
            </a:r>
            <a:r>
              <a:rPr lang="en-US" altLang="zh-CN" b="0" i="0" u="none" strike="noStrike" baseline="0" dirty="0" err="1" smtClean="0">
                <a:latin typeface="Times New Roman"/>
                <a:ea typeface="华文新魏"/>
              </a:rPr>
              <a:t>CBitButtonNL</a:t>
            </a:r>
            <a:r>
              <a:rPr lang="zh-CN" altLang="en-US" b="0" i="0" u="none" strike="noStrike" baseline="0" dirty="0" smtClean="0">
                <a:latin typeface="Times New Roman"/>
                <a:ea typeface="华文新魏"/>
              </a:rPr>
              <a:t>添加公有成员函数</a:t>
            </a:r>
            <a:r>
              <a:rPr lang="en-US" altLang="zh-CN" b="0" i="0" u="none" strike="noStrike" baseline="0" dirty="0" err="1" smtClean="0">
                <a:latin typeface="Times New Roman"/>
                <a:ea typeface="华文新魏"/>
              </a:rPr>
              <a:t>SetSound</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，用来为按钮设置声音，函数的实现代码如下：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函数</a:t>
            </a:r>
            <a:r>
              <a:rPr lang="en-US" altLang="zh-CN" b="0" i="0" u="none" strike="noStrike" baseline="0" dirty="0" err="1" smtClean="0">
                <a:latin typeface="Times New Roman"/>
                <a:ea typeface="华文新魏"/>
              </a:rPr>
              <a:t>SetSound</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的</a:t>
            </a:r>
            <a:r>
              <a:rPr lang="en-US" altLang="zh-CN" b="0" i="0" u="none" strike="noStrike" baseline="0" dirty="0" smtClean="0">
                <a:latin typeface="Times New Roman"/>
                <a:ea typeface="华文新魏"/>
              </a:rPr>
              <a:t>4</a:t>
            </a:r>
            <a:r>
              <a:rPr lang="zh-CN" altLang="en-US" b="0" i="0" u="none" strike="noStrike" baseline="0" dirty="0" smtClean="0">
                <a:latin typeface="Times New Roman"/>
                <a:ea typeface="华文新魏"/>
              </a:rPr>
              <a:t>个参数含义如下：</a:t>
            </a:r>
          </a:p>
          <a:p>
            <a:pPr marR="0" lvl="0" rtl="0"/>
            <a:r>
              <a:rPr lang="en-US" altLang="zh-CN" b="0" i="0" u="none" strike="noStrike" baseline="0" dirty="0" err="1" smtClean="0">
                <a:latin typeface="Times New Roman"/>
                <a:ea typeface="华文新魏"/>
              </a:rPr>
              <a:t>lpszSound</a:t>
            </a:r>
            <a:r>
              <a:rPr lang="zh-CN" altLang="en-US" b="0" i="0" u="none" strike="noStrike" baseline="0" dirty="0" smtClean="0">
                <a:latin typeface="Times New Roman"/>
                <a:ea typeface="华文新魏"/>
              </a:rPr>
              <a:t>：声音文件的资源</a:t>
            </a:r>
            <a:r>
              <a:rPr lang="en-US" altLang="zh-CN" b="0" i="0" u="none" strike="noStrike" baseline="0" dirty="0" smtClean="0">
                <a:latin typeface="Times New Roman"/>
                <a:ea typeface="华文新魏"/>
              </a:rPr>
              <a:t>ID</a:t>
            </a:r>
            <a:r>
              <a:rPr lang="zh-CN" altLang="en-US" b="0" i="0" u="none" strike="noStrike" baseline="0" dirty="0" smtClean="0">
                <a:latin typeface="Times New Roman"/>
                <a:ea typeface="华文新魏"/>
              </a:rPr>
              <a:t>。</a:t>
            </a:r>
          </a:p>
        </p:txBody>
      </p:sp>
    </p:spTree>
    <p:extLst>
      <p:ext uri="{BB962C8B-B14F-4D97-AF65-F5344CB8AC3E}">
        <p14:creationId xmlns:p14="http://schemas.microsoft.com/office/powerpoint/2010/main" val="9815788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92500" lnSpcReduction="10000"/>
          </a:bodyPr>
          <a:lstStyle/>
          <a:p>
            <a:pPr marR="0" lvl="0" rtl="0"/>
            <a:r>
              <a:rPr lang="zh-CN" altLang="en-US" b="0" i="0" u="none" strike="noStrike" baseline="0" dirty="0" smtClean="0">
                <a:latin typeface="Times New Roman"/>
                <a:ea typeface="华文新魏"/>
              </a:rPr>
              <a:t>声音的播放主要是通过</a:t>
            </a:r>
            <a:r>
              <a:rPr lang="en-US" altLang="zh-CN" b="0" i="0" u="none" strike="noStrike" baseline="0" dirty="0" smtClean="0">
                <a:latin typeface="Times New Roman"/>
                <a:ea typeface="华文新魏"/>
              </a:rPr>
              <a:t>Win API</a:t>
            </a:r>
            <a:r>
              <a:rPr lang="zh-CN" altLang="en-US" b="0" i="0" u="none" strike="noStrike" baseline="0" dirty="0" smtClean="0">
                <a:latin typeface="Times New Roman"/>
                <a:ea typeface="华文新魏"/>
              </a:rPr>
              <a:t>函数</a:t>
            </a:r>
            <a:r>
              <a:rPr lang="en-US" altLang="zh-CN" b="0" i="0" u="none" strike="noStrike" baseline="0" dirty="0" err="1" smtClean="0">
                <a:latin typeface="Times New Roman"/>
                <a:ea typeface="华文新魏"/>
              </a:rPr>
              <a:t>PlaySound</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来实现的，而函数</a:t>
            </a:r>
            <a:r>
              <a:rPr lang="en-US" altLang="zh-CN" b="0" i="0" u="none" strike="noStrike" baseline="0" dirty="0" err="1" smtClean="0">
                <a:latin typeface="Times New Roman"/>
                <a:ea typeface="华文新魏"/>
              </a:rPr>
              <a:t>SetSound</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中的大部分参数都是为它设置的，它的原型如下：</a:t>
            </a:r>
          </a:p>
          <a:p>
            <a:pPr marR="0" lvl="0" rtl="0"/>
            <a:r>
              <a:rPr lang="en-US" altLang="zh-CN" b="0" i="0" u="none" strike="noStrike" baseline="0" dirty="0" err="1" smtClean="0">
                <a:latin typeface="Times New Roman"/>
                <a:ea typeface="华文新魏"/>
              </a:rPr>
              <a:t>BOOL</a:t>
            </a:r>
            <a:r>
              <a:rPr lang="en-US" altLang="zh-CN" b="0" i="0" u="none" strike="noStrike" baseline="0" dirty="0" smtClean="0">
                <a:latin typeface="Times New Roman"/>
                <a:ea typeface="华文新魏"/>
              </a:rPr>
              <a:t> </a:t>
            </a:r>
            <a:r>
              <a:rPr lang="en-US" altLang="zh-CN" b="0" i="0" u="none" strike="noStrike" baseline="0" dirty="0" err="1" smtClean="0">
                <a:latin typeface="Times New Roman"/>
                <a:ea typeface="华文新魏"/>
              </a:rPr>
              <a:t>PlaySound</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LPCSTR</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pszSound</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HMODULE</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hmod</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DWORD</a:t>
            </a:r>
            <a:r>
              <a:rPr lang="en-US" altLang="zh-CN"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fdwSound</a:t>
            </a:r>
            <a:endParaRPr lang="en-US" altLang="zh-CN" b="0" i="0" u="none" strike="noStrike" baseline="0" dirty="0" smtClean="0">
              <a:latin typeface="Times New Roman"/>
              <a:ea typeface="华文新魏"/>
            </a:endParaRPr>
          </a:p>
          <a:p>
            <a:pPr marR="0" lvl="0" rtl="0"/>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参数含义如下：</a:t>
            </a:r>
          </a:p>
          <a:p>
            <a:pPr marR="0" lvl="0" rtl="0"/>
            <a:r>
              <a:rPr lang="en-US" altLang="zh-CN" b="0" i="0" u="none" strike="noStrike" baseline="0" dirty="0" err="1" smtClean="0">
                <a:latin typeface="Times New Roman"/>
                <a:ea typeface="华文新魏"/>
              </a:rPr>
              <a:t>pszSound</a:t>
            </a:r>
            <a:r>
              <a:rPr lang="zh-CN" altLang="en-US" b="0" i="0" u="none" strike="noStrike" baseline="0" dirty="0" smtClean="0">
                <a:latin typeface="Times New Roman"/>
                <a:ea typeface="华文新魏"/>
              </a:rPr>
              <a:t>：指定要播放声音的字符串，具体是什么要由参数</a:t>
            </a:r>
            <a:r>
              <a:rPr lang="en-US" altLang="zh-CN" b="0" i="0" u="none" strike="noStrike" baseline="0" dirty="0" err="1" smtClean="0">
                <a:latin typeface="Times New Roman"/>
                <a:ea typeface="华文新魏"/>
              </a:rPr>
              <a:t>fdwSound</a:t>
            </a:r>
            <a:r>
              <a:rPr lang="zh-CN" altLang="en-US" b="0" i="0" u="none" strike="noStrike" baseline="0" dirty="0" smtClean="0">
                <a:latin typeface="Times New Roman"/>
                <a:ea typeface="华文新魏"/>
              </a:rPr>
              <a:t>决定。</a:t>
            </a:r>
          </a:p>
        </p:txBody>
      </p:sp>
    </p:spTree>
    <p:extLst>
      <p:ext uri="{BB962C8B-B14F-4D97-AF65-F5344CB8AC3E}">
        <p14:creationId xmlns:p14="http://schemas.microsoft.com/office/powerpoint/2010/main" val="4339210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我们将用到的</a:t>
            </a:r>
            <a:r>
              <a:rPr lang="en-US" altLang="zh-CN" b="0" i="0" u="none" strike="noStrike" baseline="0" smtClean="0">
                <a:latin typeface="Times New Roman"/>
                <a:ea typeface="华文新魏"/>
              </a:rPr>
              <a:t>6</a:t>
            </a:r>
            <a:r>
              <a:rPr lang="zh-CN" altLang="en-US" b="0" i="0" u="none" strike="noStrike" baseline="0" smtClean="0">
                <a:latin typeface="Times New Roman"/>
                <a:ea typeface="华文新魏"/>
              </a:rPr>
              <a:t>个标志介绍一下：</a:t>
            </a:r>
          </a:p>
          <a:p>
            <a:pPr marR="0" lvl="0" rtl="0"/>
            <a:r>
              <a:rPr lang="en-US" altLang="zh-CN" b="0" i="0" u="none" strike="noStrike" baseline="0" smtClean="0">
                <a:latin typeface="Times New Roman"/>
                <a:ea typeface="华文新魏"/>
              </a:rPr>
              <a:t>SND_NODEFAULT</a:t>
            </a:r>
            <a:r>
              <a:rPr lang="zh-CN" altLang="en-US" b="0" i="0" u="none" strike="noStrike" baseline="0" smtClean="0">
                <a:latin typeface="Times New Roman"/>
                <a:ea typeface="华文新魏"/>
              </a:rPr>
              <a:t>：设置没有默认的声音可用。如果</a:t>
            </a:r>
            <a:r>
              <a:rPr lang="en-US" altLang="zh-CN" b="0" i="0" u="none" strike="noStrike" baseline="0" smtClean="0">
                <a:latin typeface="Times New Roman"/>
                <a:ea typeface="华文新魏"/>
              </a:rPr>
              <a:t>pszSound</a:t>
            </a:r>
            <a:r>
              <a:rPr lang="zh-CN" altLang="en-US" b="0" i="0" u="none" strike="noStrike" baseline="0" smtClean="0">
                <a:latin typeface="Times New Roman"/>
                <a:ea typeface="华文新魏"/>
              </a:rPr>
              <a:t>所指向的声音文件不存在的话，这个函数将不会播放任何声音。</a:t>
            </a:r>
          </a:p>
        </p:txBody>
      </p:sp>
    </p:spTree>
    <p:extLst>
      <p:ext uri="{BB962C8B-B14F-4D97-AF65-F5344CB8AC3E}">
        <p14:creationId xmlns:p14="http://schemas.microsoft.com/office/powerpoint/2010/main" val="13746122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播放声音</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声音设置好了，那么在什么时候播放声音呢？我们选择两个时机：按钮被鼠标单击和鼠标在按钮上划过。</a:t>
            </a:r>
          </a:p>
          <a:p>
            <a:pPr marR="0" lvl="0" rtl="0"/>
            <a:r>
              <a:rPr lang="zh-CN" altLang="en-US" b="0" i="0" u="none" strike="noStrike" baseline="0" smtClean="0">
                <a:latin typeface="Times New Roman"/>
                <a:ea typeface="华文新魏"/>
              </a:rPr>
              <a:t>（</a:t>
            </a:r>
            <a:r>
              <a:rPr lang="en-US" altLang="zh-CN" b="0" i="0" u="none" strike="noStrike" baseline="0" smtClean="0">
                <a:latin typeface="Times New Roman"/>
                <a:ea typeface="华文新魏"/>
              </a:rPr>
              <a:t>1</a:t>
            </a:r>
            <a:r>
              <a:rPr lang="zh-CN" altLang="en-US" b="0" i="0" u="none" strike="noStrike" baseline="0" smtClean="0">
                <a:latin typeface="Times New Roman"/>
                <a:ea typeface="华文新魏"/>
              </a:rPr>
              <a:t>）鼠标单击按钮。</a:t>
            </a:r>
          </a:p>
          <a:p>
            <a:pPr marR="0" lvl="0" rtl="0"/>
            <a:r>
              <a:rPr lang="zh-CN" altLang="en-US" b="0" i="0" u="none" strike="noStrike" baseline="0" smtClean="0">
                <a:latin typeface="Times New Roman"/>
                <a:ea typeface="华文新魏"/>
              </a:rPr>
              <a:t>首先使用</a:t>
            </a:r>
            <a:r>
              <a:rPr lang="en-US" altLang="zh-CN" b="0" i="0" u="none" strike="noStrike" baseline="0" smtClean="0">
                <a:latin typeface="Times New Roman"/>
                <a:ea typeface="华文新魏"/>
              </a:rPr>
              <a:t>ClassWizard</a:t>
            </a:r>
            <a:r>
              <a:rPr lang="zh-CN" altLang="en-US" b="0" i="0" u="none" strike="noStrike" baseline="0" smtClean="0">
                <a:latin typeface="Times New Roman"/>
                <a:ea typeface="华文新魏"/>
              </a:rPr>
              <a:t>为类</a:t>
            </a:r>
            <a:r>
              <a:rPr lang="en-US" altLang="zh-CN" b="0" i="0" u="none" strike="noStrike" baseline="0" smtClean="0">
                <a:latin typeface="Times New Roman"/>
                <a:ea typeface="华文新魏"/>
              </a:rPr>
              <a:t>CBitButtonNL</a:t>
            </a:r>
            <a:r>
              <a:rPr lang="zh-CN" altLang="en-US" b="0" i="0" u="none" strike="noStrike" baseline="0" smtClean="0">
                <a:latin typeface="Times New Roman"/>
                <a:ea typeface="华文新魏"/>
              </a:rPr>
              <a:t>添加按钮单击的消息响应，如图</a:t>
            </a:r>
            <a:r>
              <a:rPr lang="en-US" altLang="zh-CN" b="0" i="0" u="none" strike="noStrike" baseline="0" smtClean="0">
                <a:latin typeface="Times New Roman"/>
                <a:ea typeface="华文新魏"/>
              </a:rPr>
              <a:t>9.20</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16963000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9.20</a:t>
            </a:r>
            <a:r>
              <a:rPr lang="zh-CN" altLang="en-US" b="0" i="0" u="none" strike="noStrike" kern="1800" baseline="0" smtClean="0">
                <a:latin typeface="Times New Roman"/>
                <a:ea typeface="楷体"/>
              </a:rPr>
              <a:t>  为按钮类添加单击的响应</a:t>
            </a:r>
          </a:p>
        </p:txBody>
      </p:sp>
      <p:pic>
        <p:nvPicPr>
          <p:cNvPr id="20482" name="Picture 2" descr="SNAGHTML3c6b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092" y="1700783"/>
            <a:ext cx="6911340" cy="457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97615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85000" lnSpcReduction="20000"/>
          </a:bodyPr>
          <a:lstStyle/>
          <a:p>
            <a:pPr marR="0" lvl="0" rtl="0"/>
            <a:r>
              <a:rPr lang="zh-CN" altLang="en-US" b="0" i="0" u="none" strike="noStrike" baseline="0" smtClean="0">
                <a:latin typeface="Times New Roman"/>
                <a:ea typeface="华文新魏"/>
              </a:rPr>
              <a:t>然后在</a:t>
            </a:r>
            <a:r>
              <a:rPr lang="en-US" altLang="zh-CN" b="0" i="0" u="none" strike="noStrike" baseline="0" smtClean="0">
                <a:latin typeface="Times New Roman"/>
                <a:ea typeface="华文新魏"/>
              </a:rPr>
              <a:t>ClassWizard</a:t>
            </a:r>
            <a:r>
              <a:rPr lang="zh-CN" altLang="en-US" b="0" i="0" u="none" strike="noStrike" baseline="0" smtClean="0">
                <a:latin typeface="Times New Roman"/>
                <a:ea typeface="华文新魏"/>
              </a:rPr>
              <a:t>为我们生成的代码中稍作修改，首先在类</a:t>
            </a:r>
            <a:r>
              <a:rPr lang="en-US" altLang="zh-CN" b="0" i="0" u="none" strike="noStrike" baseline="0" smtClean="0">
                <a:latin typeface="Times New Roman"/>
                <a:ea typeface="华文新魏"/>
              </a:rPr>
              <a:t>CBitButtonNL</a:t>
            </a:r>
            <a:r>
              <a:rPr lang="zh-CN" altLang="en-US" b="0" i="0" u="none" strike="noStrike" baseline="0" smtClean="0">
                <a:latin typeface="Times New Roman"/>
                <a:ea typeface="华文新魏"/>
              </a:rPr>
              <a:t>的头文件中找到单击的响应函数的声明：</a:t>
            </a:r>
          </a:p>
          <a:p>
            <a:pPr marR="0" lvl="0" rtl="0"/>
            <a:r>
              <a:rPr lang="en-US" altLang="zh-CN" b="0" i="0" u="none" strike="noStrike" baseline="0" smtClean="0">
                <a:latin typeface="Times New Roman"/>
                <a:ea typeface="华文新魏"/>
              </a:rPr>
              <a:t>//{{AFX_MSG(CBitButtonNL)</a:t>
            </a:r>
          </a:p>
          <a:p>
            <a:pPr marR="0" lvl="0" rtl="0"/>
            <a:r>
              <a:rPr lang="en-US" altLang="zh-CN" b="0" i="0" u="none" strike="noStrike" baseline="0" smtClean="0">
                <a:latin typeface="Times New Roman"/>
                <a:ea typeface="华文新魏"/>
              </a:rPr>
              <a:t>afx_msg BOOL OnSetCursor(CWnd* pWnd, UINT nHitTest, UINT message);</a:t>
            </a:r>
          </a:p>
          <a:p>
            <a:pPr marR="0" lvl="0" rtl="0"/>
            <a:r>
              <a:rPr lang="en-US" altLang="zh-CN" b="1" i="0" u="none" strike="noStrike" baseline="0" smtClean="0">
                <a:latin typeface="Times New Roman"/>
                <a:ea typeface="华文新魏"/>
              </a:rPr>
              <a:t>afx_msg void</a:t>
            </a:r>
            <a:r>
              <a:rPr lang="zh-CN" altLang="en-US" b="1" i="0" u="none" strike="noStrike" baseline="0" smtClean="0">
                <a:latin typeface="Times New Roman"/>
                <a:ea typeface="华文新魏"/>
              </a:rPr>
              <a:t> </a:t>
            </a:r>
            <a:r>
              <a:rPr lang="en-US" altLang="zh-CN" b="1" i="0" u="none" strike="noStrike" baseline="0" smtClean="0">
                <a:latin typeface="Times New Roman"/>
                <a:ea typeface="华文新魏"/>
              </a:rPr>
              <a:t>OnClicked()</a:t>
            </a:r>
            <a:r>
              <a:rPr lang="en-US" altLang="zh-CN" b="0" i="0" u="none" strike="noStrike" baseline="0" smtClean="0">
                <a:latin typeface="Times New Roman"/>
                <a:ea typeface="华文新魏"/>
              </a:rPr>
              <a:t>;</a:t>
            </a:r>
          </a:p>
          <a:p>
            <a:pPr marR="0" lvl="0" rtl="0"/>
            <a:r>
              <a:rPr lang="en-US" altLang="zh-CN" b="0" i="0" u="none" strike="noStrike" baseline="0" smtClean="0">
                <a:latin typeface="Times New Roman"/>
                <a:ea typeface="华文新魏"/>
              </a:rPr>
              <a:t>//}}AFX_MSG</a:t>
            </a:r>
          </a:p>
          <a:p>
            <a:pPr marR="0" lvl="0" rtl="0"/>
            <a:r>
              <a:rPr lang="zh-CN" altLang="en-US" b="0" i="0" u="none" strike="noStrike" baseline="0" smtClean="0">
                <a:latin typeface="Times New Roman"/>
                <a:ea typeface="华文新魏"/>
              </a:rPr>
              <a:t>修改返回值类型如下：</a:t>
            </a:r>
          </a:p>
          <a:p>
            <a:pPr marR="0" lvl="0" rtl="0"/>
            <a:r>
              <a:rPr lang="en-US" altLang="zh-CN" b="0" i="0" u="none" strike="noStrike" baseline="0" smtClean="0">
                <a:latin typeface="Times New Roman"/>
                <a:ea typeface="华文新魏"/>
              </a:rPr>
              <a:t>//{{AFX_MSG(CBitButtonNL)</a:t>
            </a:r>
          </a:p>
          <a:p>
            <a:pPr marR="0" lvl="0" rtl="0"/>
            <a:r>
              <a:rPr lang="en-US" altLang="zh-CN" b="0" i="0" u="none" strike="noStrike" baseline="0" smtClean="0">
                <a:latin typeface="Times New Roman"/>
                <a:ea typeface="华文新魏"/>
              </a:rPr>
              <a:t>afx_msg BOOL OnSetCursor(CWnd* pWnd, UINT nHitTest, UINT message);</a:t>
            </a:r>
          </a:p>
          <a:p>
            <a:pPr marR="0" lvl="0" rtl="0"/>
            <a:r>
              <a:rPr lang="en-US" altLang="zh-CN" b="1" i="0" u="none" strike="noStrike" baseline="0" smtClean="0">
                <a:latin typeface="Times New Roman"/>
                <a:ea typeface="华文新魏"/>
              </a:rPr>
              <a:t>afx_msg BOOL</a:t>
            </a:r>
            <a:r>
              <a:rPr lang="zh-CN" altLang="en-US" b="1" i="0" u="none" strike="noStrike" baseline="0" smtClean="0">
                <a:latin typeface="Times New Roman"/>
                <a:ea typeface="华文新魏"/>
              </a:rPr>
              <a:t> </a:t>
            </a:r>
            <a:r>
              <a:rPr lang="en-US" altLang="zh-CN" b="1" i="0" u="none" strike="noStrike" baseline="0" smtClean="0">
                <a:latin typeface="Times New Roman"/>
                <a:ea typeface="华文新魏"/>
              </a:rPr>
              <a:t>OnClicked()</a:t>
            </a:r>
            <a:r>
              <a:rPr lang="en-US" altLang="zh-CN" b="0" i="0" u="none" strike="noStrike" baseline="0" smtClean="0">
                <a:latin typeface="Times New Roman"/>
                <a:ea typeface="华文新魏"/>
              </a:rPr>
              <a:t>;</a:t>
            </a:r>
          </a:p>
          <a:p>
            <a:pPr marR="0" lvl="0" rtl="0"/>
            <a:r>
              <a:rPr lang="en-US" altLang="zh-CN" b="0" i="0" u="none" strike="noStrike" baseline="0" smtClean="0">
                <a:latin typeface="Times New Roman"/>
                <a:ea typeface="华文新魏"/>
              </a:rPr>
              <a:t>//}}AFX_MSG</a:t>
            </a:r>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13657429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9.1.3</a:t>
            </a:r>
            <a:r>
              <a:rPr lang="zh-CN" altLang="en-US" b="0" i="0" u="none" strike="noStrike" kern="1800" baseline="0" smtClean="0">
                <a:latin typeface="Times New Roman"/>
                <a:ea typeface="楷体"/>
              </a:rPr>
              <a:t>  收件箱</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当用户单击程序主界面上的“收件箱”按钮时，就会弹出如图</a:t>
            </a:r>
            <a:r>
              <a:rPr lang="en-US" altLang="zh-CN" b="0" i="0" u="none" strike="noStrike" baseline="0" smtClean="0">
                <a:latin typeface="Times New Roman"/>
                <a:ea typeface="华文新魏"/>
              </a:rPr>
              <a:t>9.3</a:t>
            </a:r>
            <a:r>
              <a:rPr lang="zh-CN" altLang="en-US" b="0" i="0" u="none" strike="noStrike" baseline="0" smtClean="0">
                <a:latin typeface="Times New Roman"/>
                <a:ea typeface="华文新魏"/>
              </a:rPr>
              <a:t>所示的“收件箱”对话框。</a:t>
            </a:r>
          </a:p>
        </p:txBody>
      </p:sp>
    </p:spTree>
    <p:extLst>
      <p:ext uri="{BB962C8B-B14F-4D97-AF65-F5344CB8AC3E}">
        <p14:creationId xmlns:p14="http://schemas.microsoft.com/office/powerpoint/2010/main" val="34066278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70000" lnSpcReduction="20000"/>
          </a:bodyPr>
          <a:lstStyle/>
          <a:p>
            <a:pPr marR="0" lvl="0" rtl="0"/>
            <a:r>
              <a:rPr lang="zh-CN" altLang="en-US" b="0" i="0" u="none" strike="noStrike" baseline="0" smtClean="0">
                <a:latin typeface="Times New Roman"/>
                <a:ea typeface="华文新魏"/>
              </a:rPr>
              <a:t>同样，单击按钮的事件响应函数</a:t>
            </a:r>
            <a:r>
              <a:rPr lang="en-US" altLang="zh-CN" b="0" i="0" u="none" strike="noStrike" baseline="0" smtClean="0">
                <a:latin typeface="Times New Roman"/>
                <a:ea typeface="华文新魏"/>
              </a:rPr>
              <a:t>OnClicked()</a:t>
            </a:r>
            <a:r>
              <a:rPr lang="zh-CN" altLang="en-US" b="0" i="0" u="none" strike="noStrike" baseline="0" smtClean="0">
                <a:latin typeface="Times New Roman"/>
                <a:ea typeface="华文新魏"/>
              </a:rPr>
              <a:t>的定义出也需要修改返回值类型。在类</a:t>
            </a:r>
            <a:r>
              <a:rPr lang="en-US" altLang="zh-CN" b="0" i="0" u="none" strike="noStrike" baseline="0" smtClean="0">
                <a:latin typeface="Times New Roman"/>
                <a:ea typeface="华文新魏"/>
              </a:rPr>
              <a:t>CBitButtonNL</a:t>
            </a:r>
            <a:r>
              <a:rPr lang="zh-CN" altLang="en-US" b="0" i="0" u="none" strike="noStrike" baseline="0" smtClean="0">
                <a:latin typeface="Times New Roman"/>
                <a:ea typeface="华文新魏"/>
              </a:rPr>
              <a:t>的实现文件中找到单击事件的消息映射：</a:t>
            </a:r>
          </a:p>
          <a:p>
            <a:pPr marR="0" lvl="0" rtl="0"/>
            <a:r>
              <a:rPr lang="en-US" altLang="zh-CN" b="0" i="0" u="none" strike="noStrike" baseline="0" smtClean="0">
                <a:latin typeface="Times New Roman"/>
                <a:ea typeface="华文新魏"/>
              </a:rPr>
              <a:t>BEGIN_MESSAGE_MAP(CBitButtonNL, CButton)</a:t>
            </a:r>
          </a:p>
          <a:p>
            <a:pPr marR="0" lvl="0" rtl="0"/>
            <a:r>
              <a:rPr lang="en-US" altLang="zh-CN" b="0" i="0" u="none" strike="noStrike" baseline="0" smtClean="0">
                <a:latin typeface="Times New Roman"/>
                <a:ea typeface="华文新魏"/>
              </a:rPr>
              <a:t>//{{AFX_MSG_MAP(CBitButtonNL)</a:t>
            </a:r>
          </a:p>
          <a:p>
            <a:pPr marR="0" lvl="0" rtl="0"/>
            <a:r>
              <a:rPr lang="en-US" altLang="zh-CN" b="0" i="0" u="none" strike="noStrike" baseline="0" smtClean="0">
                <a:latin typeface="Times New Roman"/>
                <a:ea typeface="华文新魏"/>
              </a:rPr>
              <a:t>ON_WM_SETCURSOR()</a:t>
            </a:r>
          </a:p>
          <a:p>
            <a:pPr marR="0" lvl="0" rtl="0"/>
            <a:r>
              <a:rPr lang="en-US" altLang="zh-CN" b="1" i="0" u="none" strike="noStrike" baseline="0" smtClean="0">
                <a:latin typeface="Times New Roman"/>
                <a:ea typeface="华文新魏"/>
              </a:rPr>
              <a:t>ON_CONTROL_REFLECT(BN_CLICKED, OnClicked)</a:t>
            </a:r>
          </a:p>
          <a:p>
            <a:pPr marR="0" lvl="0" rtl="0"/>
            <a:r>
              <a:rPr lang="en-US" altLang="zh-CN" b="0" i="0" u="none" strike="noStrike" baseline="0" smtClean="0">
                <a:latin typeface="Times New Roman"/>
                <a:ea typeface="华文新魏"/>
              </a:rPr>
              <a:t>//}}AFX_MSG_MAP</a:t>
            </a:r>
          </a:p>
          <a:p>
            <a:pPr marR="0" lvl="0" rtl="0"/>
            <a:r>
              <a:rPr lang="en-US" altLang="zh-CN" b="0" i="0" u="none" strike="noStrike" baseline="0" smtClean="0">
                <a:latin typeface="Times New Roman"/>
                <a:ea typeface="华文新魏"/>
              </a:rPr>
              <a:t>END_MESSAGE_MAP()</a:t>
            </a:r>
          </a:p>
          <a:p>
            <a:pPr marR="0" lvl="0" rtl="0"/>
            <a:r>
              <a:rPr lang="zh-CN" altLang="en-US" b="0" i="0" u="none" strike="noStrike" baseline="0" smtClean="0">
                <a:latin typeface="Times New Roman"/>
                <a:ea typeface="华文新魏"/>
              </a:rPr>
              <a:t>修改消息映射为：</a:t>
            </a:r>
          </a:p>
          <a:p>
            <a:pPr marR="0" lvl="0" rtl="0"/>
            <a:r>
              <a:rPr lang="en-US" altLang="zh-CN" b="0" i="0" u="none" strike="noStrike" baseline="0" smtClean="0">
                <a:latin typeface="Times New Roman"/>
                <a:ea typeface="华文新魏"/>
              </a:rPr>
              <a:t>BEGIN_MESSAGE_MAP(CBitButtonNL, CButton)</a:t>
            </a:r>
          </a:p>
          <a:p>
            <a:pPr marR="0" lvl="0" rtl="0"/>
            <a:r>
              <a:rPr lang="en-US" altLang="zh-CN" b="0" i="0" u="none" strike="noStrike" baseline="0" smtClean="0">
                <a:latin typeface="Times New Roman"/>
                <a:ea typeface="华文新魏"/>
              </a:rPr>
              <a:t>//{{AFX_MSG_MAP(CBitButtonNL)</a:t>
            </a:r>
          </a:p>
          <a:p>
            <a:pPr marR="0" lvl="0" rtl="0"/>
            <a:r>
              <a:rPr lang="en-US" altLang="zh-CN" b="0" i="0" u="none" strike="noStrike" baseline="0" smtClean="0">
                <a:latin typeface="Times New Roman"/>
                <a:ea typeface="华文新魏"/>
              </a:rPr>
              <a:t>ON_WM_SETCURSOR()</a:t>
            </a:r>
          </a:p>
          <a:p>
            <a:pPr marR="0" lvl="0" rtl="0"/>
            <a:r>
              <a:rPr lang="en-US" altLang="zh-CN" b="1" i="0" u="none" strike="noStrike" baseline="0" smtClean="0">
                <a:latin typeface="Times New Roman"/>
                <a:ea typeface="华文新魏"/>
              </a:rPr>
              <a:t>ON_CONTROL_REFLECT_EX(BN_CLICKED, OnClicked)</a:t>
            </a:r>
          </a:p>
          <a:p>
            <a:pPr marR="0" lvl="0" rtl="0"/>
            <a:r>
              <a:rPr lang="en-US" altLang="zh-CN" b="0" i="0" u="none" strike="noStrike" baseline="0" smtClean="0">
                <a:latin typeface="Times New Roman"/>
                <a:ea typeface="华文新魏"/>
              </a:rPr>
              <a:t>//}}AFX_MSG_MAP</a:t>
            </a:r>
          </a:p>
          <a:p>
            <a:pPr marR="0" lvl="0" rtl="0"/>
            <a:r>
              <a:rPr lang="en-US" altLang="zh-CN" b="0" i="0" u="none" strike="noStrike" baseline="0" smtClean="0">
                <a:latin typeface="Times New Roman"/>
                <a:ea typeface="华文新魏"/>
              </a:rPr>
              <a:t>END_MESSAGE_MAP()</a:t>
            </a:r>
            <a:endParaRPr lang="zh-CN" altLang="en-US" b="0" i="0" u="none" strike="noStrike" baseline="0" smtClean="0">
              <a:latin typeface="Times New Roman"/>
              <a:ea typeface="华文新魏"/>
            </a:endParaRPr>
          </a:p>
        </p:txBody>
      </p:sp>
    </p:spTree>
    <p:extLst>
      <p:ext uri="{BB962C8B-B14F-4D97-AF65-F5344CB8AC3E}">
        <p14:creationId xmlns:p14="http://schemas.microsoft.com/office/powerpoint/2010/main" val="30797948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77500" lnSpcReduction="20000"/>
          </a:bodyPr>
          <a:lstStyle/>
          <a:p>
            <a:pPr marR="0" lvl="0" rtl="0"/>
            <a:r>
              <a:rPr lang="zh-CN" altLang="en-US" b="0" i="0" u="none" strike="noStrike" baseline="0" dirty="0" smtClean="0">
                <a:latin typeface="Times New Roman"/>
                <a:ea typeface="华文新魏"/>
              </a:rPr>
              <a:t>现在我们为响应函数</a:t>
            </a:r>
            <a:r>
              <a:rPr lang="en-US" altLang="zh-CN" b="0" i="0" u="none" strike="noStrike" baseline="0" dirty="0" err="1" smtClean="0">
                <a:latin typeface="Times New Roman"/>
                <a:ea typeface="华文新魏"/>
              </a:rPr>
              <a:t>OnClicked</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添加播放声音的代码，如下：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好了现在来解释下为什么要做刚才的修改：</a:t>
            </a:r>
          </a:p>
          <a:p>
            <a:pPr marR="0" lvl="0" rtl="0"/>
            <a:r>
              <a:rPr lang="zh-CN" altLang="en-US" b="0" i="0" u="none" strike="noStrike" baseline="0" dirty="0" smtClean="0">
                <a:latin typeface="Times New Roman"/>
                <a:ea typeface="华文新魏"/>
              </a:rPr>
              <a:t>通常情况下，按钮的单击事件是由按钮所在的窗体或者对话框来负责处理，特殊情况下按钮也可以自己来处理被单击的事件。我们这里所做的工作就是：按钮为自己添加了单击时的声音。</a:t>
            </a:r>
          </a:p>
          <a:p>
            <a:pPr marR="0" lvl="0" rtl="0"/>
            <a:r>
              <a:rPr lang="zh-CN" altLang="en-US" b="0" i="0" u="none" strike="noStrike" baseline="0" dirty="0" smtClean="0">
                <a:latin typeface="Times New Roman"/>
                <a:ea typeface="华文新魏"/>
              </a:rPr>
              <a:t>但我们在按钮处理了单击的消息后还想让按钮所在的窗体或对话框来继续处理单击消息的话，</a:t>
            </a:r>
            <a:r>
              <a:rPr lang="en-US" altLang="zh-CN" b="0" i="0" u="none" strike="noStrike" baseline="0" dirty="0" smtClean="0">
                <a:latin typeface="Times New Roman"/>
                <a:ea typeface="华文新魏"/>
              </a:rPr>
              <a:t>ON_CONTROL_REFLECT</a:t>
            </a:r>
            <a:r>
              <a:rPr lang="zh-CN" altLang="en-US" b="0" i="0" u="none" strike="noStrike" baseline="0" dirty="0" smtClean="0">
                <a:latin typeface="Times New Roman"/>
                <a:ea typeface="华文新魏"/>
              </a:rPr>
              <a:t>和</a:t>
            </a:r>
            <a:r>
              <a:rPr lang="en-US" altLang="zh-CN" b="0" i="0" u="none" strike="noStrike" baseline="0" dirty="0" smtClean="0">
                <a:latin typeface="Times New Roman"/>
                <a:ea typeface="华文新魏"/>
              </a:rPr>
              <a:t>ON_CONTROL_REFLECT_EX</a:t>
            </a:r>
            <a:r>
              <a:rPr lang="zh-CN" altLang="en-US" b="0" i="0" u="none" strike="noStrike" baseline="0" dirty="0" smtClean="0">
                <a:latin typeface="Times New Roman"/>
                <a:ea typeface="华文新魏"/>
              </a:rPr>
              <a:t>就有所不同了。前者截取到消息后不会再把消息传递给父窗口，而后者可以完成这样的功能，后者的响应函数有返回值，是</a:t>
            </a:r>
            <a:r>
              <a:rPr lang="en-US" altLang="zh-CN" b="0" i="0" u="none" strike="noStrike" baseline="0" dirty="0" smtClean="0">
                <a:latin typeface="Times New Roman"/>
                <a:ea typeface="华文新魏"/>
              </a:rPr>
              <a:t>BOOL</a:t>
            </a:r>
            <a:r>
              <a:rPr lang="zh-CN" altLang="en-US" b="0" i="0" u="none" strike="noStrike" baseline="0" dirty="0" smtClean="0">
                <a:latin typeface="Times New Roman"/>
                <a:ea typeface="华文新魏"/>
              </a:rPr>
              <a:t>类型，返回</a:t>
            </a:r>
            <a:r>
              <a:rPr lang="en-US" altLang="zh-CN" b="0" i="0" u="none" strike="noStrike" baseline="0" dirty="0" smtClean="0">
                <a:latin typeface="Times New Roman"/>
                <a:ea typeface="华文新魏"/>
              </a:rPr>
              <a:t>false</a:t>
            </a:r>
            <a:r>
              <a:rPr lang="zh-CN" altLang="en-US" b="0" i="0" u="none" strike="noStrike" baseline="0" dirty="0" smtClean="0">
                <a:latin typeface="Times New Roman"/>
                <a:ea typeface="华文新魏"/>
              </a:rPr>
              <a:t>说明消息要继续传递给父窗口，返回</a:t>
            </a:r>
            <a:r>
              <a:rPr lang="en-US" altLang="zh-CN" b="0" i="0" u="none" strike="noStrike" baseline="0" dirty="0" smtClean="0">
                <a:latin typeface="Times New Roman"/>
                <a:ea typeface="华文新魏"/>
              </a:rPr>
              <a:t>true</a:t>
            </a:r>
            <a:r>
              <a:rPr lang="zh-CN" altLang="en-US" b="0" i="0" u="none" strike="noStrike" baseline="0" dirty="0" smtClean="0">
                <a:latin typeface="Times New Roman"/>
                <a:ea typeface="华文新魏"/>
              </a:rPr>
              <a:t>则不再允许消息继续传递。</a:t>
            </a:r>
          </a:p>
          <a:p>
            <a:pPr marR="0" lvl="0" rtl="0"/>
            <a:r>
              <a:rPr lang="en-US" altLang="zh-CN" b="0" i="0" u="none" strike="noStrike" baseline="0" dirty="0" err="1" smtClean="0">
                <a:latin typeface="Times New Roman"/>
                <a:ea typeface="华文新魏"/>
              </a:rPr>
              <a:t>ClassWizard</a:t>
            </a:r>
            <a:r>
              <a:rPr lang="zh-CN" altLang="en-US" b="0" i="0" u="none" strike="noStrike" baseline="0" dirty="0" smtClean="0">
                <a:latin typeface="Times New Roman"/>
                <a:ea typeface="华文新魏"/>
              </a:rPr>
              <a:t>无法为我们生成</a:t>
            </a:r>
            <a:r>
              <a:rPr lang="en-US" altLang="zh-CN" b="0" i="0" u="none" strike="noStrike" baseline="0" dirty="0" smtClean="0">
                <a:latin typeface="Times New Roman"/>
                <a:ea typeface="华文新魏"/>
              </a:rPr>
              <a:t>ON_CONTROL_REFLECT_EX</a:t>
            </a:r>
            <a:r>
              <a:rPr lang="zh-CN" altLang="en-US" b="0" i="0" u="none" strike="noStrike" baseline="0" dirty="0" smtClean="0">
                <a:latin typeface="Times New Roman"/>
                <a:ea typeface="华文新魏"/>
              </a:rPr>
              <a:t>映射，所以我们需要手动修改。</a:t>
            </a:r>
          </a:p>
        </p:txBody>
      </p:sp>
    </p:spTree>
    <p:extLst>
      <p:ext uri="{BB962C8B-B14F-4D97-AF65-F5344CB8AC3E}">
        <p14:creationId xmlns:p14="http://schemas.microsoft.com/office/powerpoint/2010/main" val="5920162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92500" lnSpcReduction="10000"/>
          </a:bodyPr>
          <a:lstStyle/>
          <a:p>
            <a:pPr marR="0" lvl="0" rtl="0"/>
            <a:r>
              <a:rPr lang="zh-CN" altLang="en-US" b="0" i="0" u="none" strike="noStrike" baseline="0" dirty="0" smtClean="0">
                <a:latin typeface="Times New Roman"/>
                <a:ea typeface="华文新魏"/>
              </a:rPr>
              <a:t>（</a:t>
            </a:r>
            <a:r>
              <a:rPr lang="en-US" altLang="zh-CN" b="0" i="0" u="none" strike="noStrike" baseline="0" dirty="0" smtClean="0">
                <a:latin typeface="Times New Roman"/>
                <a:ea typeface="华文新魏"/>
              </a:rPr>
              <a:t>2</a:t>
            </a:r>
            <a:r>
              <a:rPr lang="zh-CN" altLang="en-US" b="0" i="0" u="none" strike="noStrike" baseline="0" dirty="0" smtClean="0">
                <a:latin typeface="Times New Roman"/>
                <a:ea typeface="华文新魏"/>
              </a:rPr>
              <a:t>）鼠标在按钮上划过。</a:t>
            </a:r>
          </a:p>
          <a:p>
            <a:pPr marR="0" lvl="0" rtl="0"/>
            <a:r>
              <a:rPr lang="zh-CN" altLang="en-US" b="0" i="0" u="none" strike="noStrike" baseline="0" dirty="0" smtClean="0">
                <a:latin typeface="Times New Roman"/>
                <a:ea typeface="华文新魏"/>
              </a:rPr>
              <a:t>再来为按钮添加鼠标在按钮上划过时消息</a:t>
            </a:r>
            <a:r>
              <a:rPr lang="en-US" altLang="zh-CN" b="0" i="0" u="none" strike="noStrike" baseline="0" dirty="0" smtClean="0">
                <a:latin typeface="Times New Roman"/>
                <a:ea typeface="华文新魏"/>
              </a:rPr>
              <a:t>WM_MOUSEMOVE</a:t>
            </a:r>
            <a:r>
              <a:rPr lang="zh-CN" altLang="en-US" b="0" i="0" u="none" strike="noStrike" baseline="0" dirty="0" smtClean="0">
                <a:latin typeface="Times New Roman"/>
                <a:ea typeface="华文新魏"/>
              </a:rPr>
              <a:t>的响应函数</a:t>
            </a:r>
            <a:r>
              <a:rPr lang="en-US" altLang="zh-CN" b="0" i="0" u="none" strike="noStrike" baseline="0" dirty="0" err="1" smtClean="0">
                <a:latin typeface="Times New Roman"/>
                <a:ea typeface="华文新魏"/>
              </a:rPr>
              <a:t>OnMouseMove</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，添加代码如下：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函数</a:t>
            </a:r>
            <a:r>
              <a:rPr lang="en-US" altLang="zh-CN" b="0" i="0" u="none" strike="noStrike" baseline="0" dirty="0" err="1" smtClean="0">
                <a:latin typeface="Times New Roman"/>
                <a:ea typeface="华文新魏"/>
              </a:rPr>
              <a:t>OnMouseMove</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的实现看起来比较繁琐，实际上想要完成的检测和功能是很简单的：它要确定鼠标是在按钮上方、鼠标的左键还没有按下，两个条件同时满足才播放鼠标滑过时的声音。</a:t>
            </a:r>
          </a:p>
          <a:p>
            <a:pPr marR="0" lvl="0" rtl="0"/>
            <a:r>
              <a:rPr lang="zh-CN" altLang="en-US" b="0" i="0" u="none" strike="noStrike" baseline="0" dirty="0" smtClean="0">
                <a:latin typeface="Times New Roman"/>
                <a:ea typeface="华文新魏"/>
              </a:rPr>
              <a:t>鼠标左键有没有按下很好判断，可以借助于函数</a:t>
            </a:r>
            <a:r>
              <a:rPr lang="en-US" altLang="zh-CN" b="0" i="0" u="none" strike="noStrike" baseline="0" dirty="0" err="1" smtClean="0">
                <a:latin typeface="Times New Roman"/>
                <a:ea typeface="华文新魏"/>
              </a:rPr>
              <a:t>OnMouseMove</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的参数</a:t>
            </a:r>
            <a:r>
              <a:rPr lang="en-US" altLang="zh-CN" b="0" i="0" u="none" strike="noStrike" baseline="0" dirty="0" err="1" smtClean="0">
                <a:latin typeface="Times New Roman"/>
                <a:ea typeface="华文新魏"/>
              </a:rPr>
              <a:t>nFlags</a:t>
            </a:r>
            <a:r>
              <a:rPr lang="zh-CN" altLang="en-US" b="0" i="0" u="none" strike="noStrike" baseline="0" dirty="0" smtClean="0">
                <a:latin typeface="Times New Roman"/>
                <a:ea typeface="华文新魏"/>
              </a:rPr>
              <a:t>，只要检查</a:t>
            </a:r>
            <a:r>
              <a:rPr lang="en-US" altLang="zh-CN" b="0" i="0" u="none" strike="noStrike" baseline="0" dirty="0" err="1" smtClean="0">
                <a:latin typeface="Times New Roman"/>
                <a:ea typeface="华文新魏"/>
              </a:rPr>
              <a:t>nFlags</a:t>
            </a:r>
            <a:r>
              <a:rPr lang="zh-CN" altLang="en-US" b="0" i="0" u="none" strike="noStrike" baseline="0" dirty="0" smtClean="0">
                <a:latin typeface="Times New Roman"/>
                <a:ea typeface="华文新魏"/>
              </a:rPr>
              <a:t>是否包含鼠标左键被按下的标志位</a:t>
            </a:r>
            <a:r>
              <a:rPr lang="en-US" altLang="zh-CN" b="0" i="0" u="none" strike="noStrike" baseline="0" dirty="0" smtClean="0">
                <a:latin typeface="Times New Roman"/>
                <a:ea typeface="华文新魏"/>
              </a:rPr>
              <a:t>MK_LBUTTON</a:t>
            </a:r>
            <a:r>
              <a:rPr lang="zh-CN" altLang="en-US" b="0" i="0" u="none" strike="noStrike" baseline="0" dirty="0" smtClean="0">
                <a:latin typeface="Times New Roman"/>
                <a:ea typeface="华文新魏"/>
              </a:rPr>
              <a:t>就可以了。</a:t>
            </a:r>
          </a:p>
        </p:txBody>
      </p:sp>
    </p:spTree>
    <p:extLst>
      <p:ext uri="{BB962C8B-B14F-4D97-AF65-F5344CB8AC3E}">
        <p14:creationId xmlns:p14="http://schemas.microsoft.com/office/powerpoint/2010/main" val="347679787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lnSpcReduction="10000"/>
          </a:bodyPr>
          <a:lstStyle/>
          <a:p>
            <a:pPr marR="0" lvl="0" rtl="0"/>
            <a:r>
              <a:rPr lang="zh-CN" altLang="en-US" b="0" i="0" u="none" strike="noStrike" baseline="0" smtClean="0">
                <a:latin typeface="Times New Roman"/>
                <a:ea typeface="华文新魏"/>
              </a:rPr>
              <a:t>那么鼠标是否在按钮的上方要如何检测呢？只要判断鼠标所在的窗口与按钮这个特殊的“窗口”是不是同一个窗口就可以了，这里使用了函数</a:t>
            </a:r>
            <a:r>
              <a:rPr lang="en-US" altLang="zh-CN" b="0" i="0" u="none" strike="noStrike" baseline="0" smtClean="0">
                <a:latin typeface="Times New Roman"/>
                <a:ea typeface="华文新魏"/>
              </a:rPr>
              <a:t>WindowFromPoint()</a:t>
            </a:r>
            <a:r>
              <a:rPr lang="zh-CN" altLang="en-US" b="0" i="0" u="none" strike="noStrike" baseline="0" smtClean="0">
                <a:latin typeface="Times New Roman"/>
                <a:ea typeface="华文新魏"/>
              </a:rPr>
              <a:t>，用来获取指定点的窗口句柄。变量</a:t>
            </a:r>
            <a:r>
              <a:rPr lang="en-US" altLang="zh-CN" b="0" i="0" u="none" strike="noStrike" baseline="0" smtClean="0">
                <a:latin typeface="Times New Roman"/>
                <a:ea typeface="华文新魏"/>
              </a:rPr>
              <a:t>m_hWnd</a:t>
            </a:r>
            <a:r>
              <a:rPr lang="zh-CN" altLang="en-US" b="0" i="0" u="none" strike="noStrike" baseline="0" smtClean="0">
                <a:latin typeface="Times New Roman"/>
                <a:ea typeface="华文新魏"/>
              </a:rPr>
              <a:t>是继承自</a:t>
            </a:r>
            <a:r>
              <a:rPr lang="en-US" altLang="zh-CN" b="0" i="0" u="none" strike="noStrike" baseline="0" smtClean="0">
                <a:latin typeface="Times New Roman"/>
                <a:ea typeface="华文新魏"/>
              </a:rPr>
              <a:t>CWnd</a:t>
            </a:r>
            <a:r>
              <a:rPr lang="zh-CN" altLang="en-US" b="0" i="0" u="none" strike="noStrike" baseline="0" smtClean="0">
                <a:latin typeface="Times New Roman"/>
                <a:ea typeface="华文新魏"/>
              </a:rPr>
              <a:t>的成员变量，保存了按钮的句柄。</a:t>
            </a:r>
          </a:p>
          <a:p>
            <a:pPr marR="0" lvl="0" rtl="0"/>
            <a:r>
              <a:rPr lang="zh-CN" altLang="en-US" b="0" i="0" u="none" strike="noStrike" baseline="0" smtClean="0">
                <a:latin typeface="Times New Roman"/>
                <a:ea typeface="华文新魏"/>
              </a:rPr>
              <a:t>那么鼠标移过的声音开始播放了，又要什么时候停止呢？答案就是：鼠标离开按钮了。如何检测鼠标离开按钮的事件呢？这里就需要用到函数</a:t>
            </a:r>
            <a:r>
              <a:rPr lang="en-US" altLang="zh-CN" b="0" i="0" u="none" strike="noStrike" baseline="0" smtClean="0">
                <a:latin typeface="Times New Roman"/>
                <a:ea typeface="华文新魏"/>
              </a:rPr>
              <a:t>_TrackMouseEvent()</a:t>
            </a:r>
            <a:r>
              <a:rPr lang="zh-CN" altLang="en-US" b="0" i="0" u="none" strike="noStrike" baseline="0" smtClean="0">
                <a:latin typeface="Times New Roman"/>
                <a:ea typeface="华文新魏"/>
              </a:rPr>
              <a:t>了，此函数会在鼠标指针离开窗口或者在窗口上方悬停指定的时间后投递指定的消息。</a:t>
            </a:r>
          </a:p>
        </p:txBody>
      </p:sp>
    </p:spTree>
    <p:extLst>
      <p:ext uri="{BB962C8B-B14F-4D97-AF65-F5344CB8AC3E}">
        <p14:creationId xmlns:p14="http://schemas.microsoft.com/office/powerpoint/2010/main" val="33353577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77500" lnSpcReduction="20000"/>
          </a:bodyPr>
          <a:lstStyle/>
          <a:p>
            <a:pPr marR="0" lvl="0" rtl="0"/>
            <a:r>
              <a:rPr lang="zh-CN" altLang="en-US" b="0" i="0" u="none" strike="noStrike" baseline="0" smtClean="0">
                <a:latin typeface="Times New Roman"/>
                <a:ea typeface="华文新魏"/>
              </a:rPr>
              <a:t>该函数原型如下：</a:t>
            </a:r>
          </a:p>
          <a:p>
            <a:pPr marR="0" lvl="0" rtl="0"/>
            <a:r>
              <a:rPr lang="en-US" altLang="zh-CN" b="0" i="0" u="none" strike="noStrike" baseline="0" smtClean="0">
                <a:latin typeface="Times New Roman"/>
                <a:ea typeface="华文新魏"/>
              </a:rPr>
              <a:t>BOOL _TrackMouseEvent(</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LPTRACKMOUSEEVENT</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lpEventTrack</a:t>
            </a:r>
          </a:p>
          <a:p>
            <a:pPr marR="0" lvl="0" rtl="0"/>
            <a:r>
              <a:rPr lang="en-US" altLang="zh-CN" b="0" i="0" u="none" strike="noStrike" baseline="0" smtClean="0">
                <a:latin typeface="Times New Roman"/>
                <a:ea typeface="华文新魏"/>
              </a:rPr>
              <a:t>);</a:t>
            </a:r>
          </a:p>
          <a:p>
            <a:pPr marR="0" lvl="0" rtl="0"/>
            <a:r>
              <a:rPr lang="zh-CN" altLang="en-US" b="0" i="0" u="none" strike="noStrike" baseline="0" smtClean="0">
                <a:latin typeface="Times New Roman"/>
                <a:ea typeface="华文新魏"/>
              </a:rPr>
              <a:t>参数</a:t>
            </a:r>
            <a:r>
              <a:rPr lang="en-US" altLang="zh-CN" b="0" i="0" u="none" strike="noStrike" baseline="0" smtClean="0">
                <a:latin typeface="Times New Roman"/>
                <a:ea typeface="华文新魏"/>
              </a:rPr>
              <a:t>lpEventTrack</a:t>
            </a:r>
            <a:r>
              <a:rPr lang="zh-CN" altLang="en-US" b="0" i="0" u="none" strike="noStrike" baseline="0" smtClean="0">
                <a:latin typeface="Times New Roman"/>
                <a:ea typeface="华文新魏"/>
              </a:rPr>
              <a:t>是结构</a:t>
            </a:r>
            <a:r>
              <a:rPr lang="en-US" altLang="zh-CN" b="0" i="0" u="none" strike="noStrike" baseline="0" smtClean="0">
                <a:latin typeface="Times New Roman"/>
                <a:ea typeface="华文新魏"/>
              </a:rPr>
              <a:t>TRACKMOUSEEVENT</a:t>
            </a:r>
            <a:r>
              <a:rPr lang="zh-CN" altLang="en-US" b="0" i="0" u="none" strike="noStrike" baseline="0" smtClean="0">
                <a:latin typeface="Times New Roman"/>
                <a:ea typeface="华文新魏"/>
              </a:rPr>
              <a:t>的指针，结构的成员如下：</a:t>
            </a:r>
          </a:p>
          <a:p>
            <a:pPr marR="0" lvl="0" rtl="0"/>
            <a:r>
              <a:rPr lang="en-US" altLang="zh-CN" b="0" i="0" u="none" strike="noStrike" baseline="0" smtClean="0">
                <a:latin typeface="Times New Roman"/>
                <a:ea typeface="华文新魏"/>
              </a:rPr>
              <a:t>typedef struct tagTRACKMOUSEEVENT {</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DWORD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cbSize;</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DWORD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dwFlags;</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HWND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hwndTrack;</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DWORD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dwHoverTime;</a:t>
            </a:r>
          </a:p>
          <a:p>
            <a:pPr marR="0" lvl="0" rtl="0"/>
            <a:r>
              <a:rPr lang="en-US" altLang="zh-CN" b="0" i="0" u="none" strike="noStrike" baseline="0" smtClean="0">
                <a:latin typeface="Times New Roman"/>
                <a:ea typeface="华文新魏"/>
              </a:rPr>
              <a:t>}</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TRACKMOUSEEVENT, *LPTRACKMOUSEEVENT;</a:t>
            </a:r>
          </a:p>
          <a:p>
            <a:pPr marR="0" lvl="0" rtl="0"/>
            <a:r>
              <a:rPr lang="zh-CN" altLang="en-US" b="0" i="0" u="none" strike="noStrike" baseline="0" smtClean="0">
                <a:latin typeface="Times New Roman"/>
                <a:ea typeface="华文新魏"/>
              </a:rPr>
              <a:t>各个结构成员的含义如下：</a:t>
            </a:r>
          </a:p>
          <a:p>
            <a:pPr marR="0" lvl="0" rtl="0"/>
            <a:r>
              <a:rPr lang="en-US" altLang="zh-CN" b="0" i="0" u="none" strike="noStrike" baseline="0" smtClean="0">
                <a:latin typeface="Times New Roman"/>
                <a:ea typeface="华文新魏"/>
              </a:rPr>
              <a:t>cbSize</a:t>
            </a:r>
            <a:r>
              <a:rPr lang="zh-CN" altLang="en-US" b="0" i="0" u="none" strike="noStrike" baseline="0" smtClean="0">
                <a:latin typeface="Times New Roman"/>
                <a:ea typeface="华文新魏"/>
              </a:rPr>
              <a:t>：指定此结构的大小。</a:t>
            </a:r>
          </a:p>
        </p:txBody>
      </p:sp>
    </p:spTree>
    <p:extLst>
      <p:ext uri="{BB962C8B-B14F-4D97-AF65-F5344CB8AC3E}">
        <p14:creationId xmlns:p14="http://schemas.microsoft.com/office/powerpoint/2010/main" val="280201389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77500" lnSpcReduction="20000"/>
          </a:bodyPr>
          <a:lstStyle/>
          <a:p>
            <a:pPr marR="0" lvl="0" rtl="0"/>
            <a:r>
              <a:rPr lang="zh-CN" altLang="en-US" b="0" i="0" u="none" strike="noStrike" baseline="0" dirty="0" smtClean="0">
                <a:latin typeface="Times New Roman"/>
                <a:ea typeface="华文新魏"/>
              </a:rPr>
              <a:t>我们使用的此函数会发送</a:t>
            </a:r>
            <a:r>
              <a:rPr lang="en-US" altLang="zh-CN" b="0" i="0" u="none" strike="noStrike" baseline="0" dirty="0" smtClean="0">
                <a:latin typeface="Times New Roman"/>
                <a:ea typeface="华文新魏"/>
              </a:rPr>
              <a:t>WM_MOUSELEAVE</a:t>
            </a:r>
            <a:r>
              <a:rPr lang="zh-CN" altLang="en-US" b="0" i="0" u="none" strike="noStrike" baseline="0" dirty="0" smtClean="0">
                <a:latin typeface="Times New Roman"/>
                <a:ea typeface="华文新魏"/>
              </a:rPr>
              <a:t>消息，所以我们现在该添加这个消息的捕获和响应了，添加过程如下：</a:t>
            </a:r>
          </a:p>
          <a:p>
            <a:pPr marR="0" lvl="0" rtl="0"/>
            <a:r>
              <a:rPr lang="zh-CN" altLang="en-US" b="0" i="0" u="none" strike="noStrike" baseline="0" dirty="0" smtClean="0">
                <a:latin typeface="Times New Roman"/>
                <a:ea typeface="华文新魏"/>
              </a:rPr>
              <a:t>为类</a:t>
            </a:r>
            <a:r>
              <a:rPr lang="en-US" altLang="zh-CN" b="0" i="0" u="none" strike="noStrike" baseline="0" dirty="0" err="1" smtClean="0">
                <a:latin typeface="Times New Roman"/>
                <a:ea typeface="华文新魏"/>
              </a:rPr>
              <a:t>CBitButtonNL</a:t>
            </a:r>
            <a:r>
              <a:rPr lang="zh-CN" altLang="en-US" b="0" i="0" u="none" strike="noStrike" baseline="0" dirty="0" smtClean="0">
                <a:latin typeface="Times New Roman"/>
                <a:ea typeface="华文新魏"/>
              </a:rPr>
              <a:t>添加私有成员函数</a:t>
            </a:r>
            <a:r>
              <a:rPr lang="en-US" altLang="zh-CN" b="0" i="0" u="none" strike="noStrike" baseline="0" dirty="0" err="1" smtClean="0">
                <a:latin typeface="Times New Roman"/>
                <a:ea typeface="华文新魏"/>
              </a:rPr>
              <a:t>OnMouseLeave</a:t>
            </a:r>
            <a:r>
              <a:rPr lang="zh-CN" altLang="en-US" b="0" i="0" u="none" strike="noStrike" baseline="0" dirty="0" smtClean="0">
                <a:latin typeface="Times New Roman"/>
                <a:ea typeface="华文新魏"/>
              </a:rPr>
              <a:t>的声明，如下：</a:t>
            </a:r>
          </a:p>
          <a:p>
            <a:pPr marR="0" lvl="0" rtl="0"/>
            <a:r>
              <a:rPr lang="en-US" altLang="zh-CN" b="0" i="0" u="none" strike="noStrike" baseline="0" dirty="0" smtClean="0">
                <a:latin typeface="Times New Roman"/>
                <a:ea typeface="华文新魏"/>
              </a:rPr>
              <a:t>LRESULT </a:t>
            </a:r>
            <a:r>
              <a:rPr lang="en-US" altLang="zh-CN" b="0" i="0" u="none" strike="noStrike" baseline="0" dirty="0" err="1" smtClean="0">
                <a:latin typeface="Times New Roman"/>
                <a:ea typeface="华文新魏"/>
              </a:rPr>
              <a:t>OnMouseLeave</a:t>
            </a:r>
            <a:r>
              <a:rPr lang="en-US" altLang="zh-CN" b="0" i="0" u="none" strike="noStrike" baseline="0" dirty="0" smtClean="0">
                <a:latin typeface="Times New Roman"/>
                <a:ea typeface="华文新魏"/>
              </a:rPr>
              <a:t>(WPARAM </a:t>
            </a:r>
            <a:r>
              <a:rPr lang="en-US" altLang="zh-CN" b="0" i="0" u="none" strike="noStrike" baseline="0" dirty="0" err="1" smtClean="0">
                <a:latin typeface="Times New Roman"/>
                <a:ea typeface="华文新魏"/>
              </a:rPr>
              <a:t>wParam</a:t>
            </a:r>
            <a:r>
              <a:rPr lang="en-US" altLang="zh-CN" b="0" i="0" u="none" strike="noStrike" baseline="0" dirty="0" smtClean="0">
                <a:latin typeface="Times New Roman"/>
                <a:ea typeface="华文新魏"/>
              </a:rPr>
              <a:t>, LPARAM </a:t>
            </a:r>
            <a:r>
              <a:rPr lang="en-US" altLang="zh-CN" b="0" i="0" u="none" strike="noStrike" baseline="0" dirty="0" err="1" smtClean="0">
                <a:latin typeface="Times New Roman"/>
                <a:ea typeface="华文新魏"/>
              </a:rPr>
              <a:t>lParam</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再添加消息映射：</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然后实现它：</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两个响应函数</a:t>
            </a:r>
            <a:r>
              <a:rPr lang="en-US" altLang="zh-CN" b="0" i="0" u="none" strike="noStrike" baseline="0" dirty="0" err="1" smtClean="0">
                <a:latin typeface="Times New Roman"/>
                <a:ea typeface="华文新魏"/>
              </a:rPr>
              <a:t>OnMouseMove</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和</a:t>
            </a:r>
            <a:r>
              <a:rPr lang="en-US" altLang="zh-CN" b="0" i="0" u="none" strike="noStrike" baseline="0" dirty="0" err="1" smtClean="0">
                <a:latin typeface="Times New Roman"/>
                <a:ea typeface="华文新魏"/>
              </a:rPr>
              <a:t>OnMouseLeave</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都调用了一个函数</a:t>
            </a:r>
            <a:r>
              <a:rPr lang="en-US" altLang="zh-CN" b="0" i="0" u="none" strike="noStrike" baseline="0" dirty="0" err="1" smtClean="0">
                <a:latin typeface="Times New Roman"/>
                <a:ea typeface="华文新魏"/>
              </a:rPr>
              <a:t>CancelHover</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，是类</a:t>
            </a:r>
            <a:r>
              <a:rPr lang="en-US" altLang="zh-CN" b="0" i="0" u="none" strike="noStrike" baseline="0" dirty="0" err="1" smtClean="0">
                <a:latin typeface="Times New Roman"/>
                <a:ea typeface="华文新魏"/>
              </a:rPr>
              <a:t>CBitButtonNL</a:t>
            </a:r>
            <a:r>
              <a:rPr lang="zh-CN" altLang="en-US" b="0" i="0" u="none" strike="noStrike" baseline="0" dirty="0" smtClean="0">
                <a:latin typeface="Times New Roman"/>
                <a:ea typeface="华文新魏"/>
              </a:rPr>
              <a:t>的公有成员函数，定义如下：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此函数是用来修改一个类型为</a:t>
            </a:r>
            <a:r>
              <a:rPr lang="en-US" altLang="zh-CN" b="0" i="0" u="none" strike="noStrike" baseline="0" dirty="0" smtClean="0">
                <a:latin typeface="Times New Roman"/>
                <a:ea typeface="华文新魏"/>
              </a:rPr>
              <a:t>BOOL</a:t>
            </a:r>
            <a:r>
              <a:rPr lang="zh-CN" altLang="en-US" b="0" i="0" u="none" strike="noStrike" baseline="0" dirty="0" smtClean="0">
                <a:latin typeface="Times New Roman"/>
                <a:ea typeface="华文新魏"/>
              </a:rPr>
              <a:t>的变量</a:t>
            </a:r>
            <a:r>
              <a:rPr lang="en-US" altLang="zh-CN" b="0" i="0" u="none" strike="noStrike" baseline="0" dirty="0" err="1" smtClean="0">
                <a:latin typeface="Times New Roman"/>
                <a:ea typeface="华文新魏"/>
              </a:rPr>
              <a:t>m_bMouseOnButton</a:t>
            </a:r>
            <a:r>
              <a:rPr lang="zh-CN" altLang="en-US" b="0" i="0" u="none" strike="noStrike" baseline="0" dirty="0" smtClean="0">
                <a:latin typeface="Times New Roman"/>
                <a:ea typeface="华文新魏"/>
              </a:rPr>
              <a:t>，记录鼠标此时已经不再按钮上了。</a:t>
            </a:r>
          </a:p>
        </p:txBody>
      </p:sp>
    </p:spTree>
    <p:extLst>
      <p:ext uri="{BB962C8B-B14F-4D97-AF65-F5344CB8AC3E}">
        <p14:creationId xmlns:p14="http://schemas.microsoft.com/office/powerpoint/2010/main" val="232201988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9.3.4  </a:t>
            </a:r>
            <a:r>
              <a:rPr lang="zh-CN" altLang="en-US" b="0" i="0" u="none" strike="noStrike" kern="1800" baseline="0" smtClean="0">
                <a:latin typeface="Times New Roman"/>
                <a:ea typeface="楷体"/>
              </a:rPr>
              <a:t>自绘按钮</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必须修改按钮的样式为“自绘”类型，我们才能为按钮添加图像和</a:t>
            </a:r>
            <a:r>
              <a:rPr lang="en-US" altLang="zh-CN" b="0" i="0" u="none" strike="noStrike" baseline="0" smtClean="0">
                <a:latin typeface="Times New Roman"/>
                <a:ea typeface="华文新魏"/>
              </a:rPr>
              <a:t>3D</a:t>
            </a:r>
            <a:r>
              <a:rPr lang="zh-CN" altLang="en-US" b="0" i="0" u="none" strike="noStrike" baseline="0" smtClean="0">
                <a:latin typeface="Times New Roman"/>
                <a:ea typeface="华文新魏"/>
              </a:rPr>
              <a:t>文本。</a:t>
            </a:r>
          </a:p>
        </p:txBody>
      </p:sp>
    </p:spTree>
    <p:extLst>
      <p:ext uri="{BB962C8B-B14F-4D97-AF65-F5344CB8AC3E}">
        <p14:creationId xmlns:p14="http://schemas.microsoft.com/office/powerpoint/2010/main" val="40035174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设置按钮样式</a:t>
            </a:r>
          </a:p>
        </p:txBody>
      </p:sp>
      <p:sp>
        <p:nvSpPr>
          <p:cNvPr id="3" name="文本占位符 2"/>
          <p:cNvSpPr>
            <a:spLocks noGrp="1"/>
          </p:cNvSpPr>
          <p:nvPr>
            <p:ph type="body" idx="1"/>
          </p:nvPr>
        </p:nvSpPr>
        <p:spPr/>
        <p:txBody>
          <a:bodyPr>
            <a:normAutofit fontScale="85000" lnSpcReduction="20000"/>
          </a:bodyPr>
          <a:lstStyle/>
          <a:p>
            <a:pPr marR="0" lvl="0" rtl="0"/>
            <a:r>
              <a:rPr lang="zh-CN" altLang="en-US" b="0" i="0" u="none" strike="noStrike" baseline="0" smtClean="0">
                <a:latin typeface="Times New Roman"/>
                <a:ea typeface="华文新魏"/>
              </a:rPr>
              <a:t>重载类的虚函数</a:t>
            </a:r>
            <a:r>
              <a:rPr lang="en-US" altLang="zh-CN" b="0" i="0" u="none" strike="noStrike" baseline="0" smtClean="0">
                <a:latin typeface="Times New Roman"/>
                <a:ea typeface="华文新魏"/>
              </a:rPr>
              <a:t>PreSubclassWindow()</a:t>
            </a:r>
            <a:r>
              <a:rPr lang="zh-CN" altLang="en-US" b="0" i="0" u="none" strike="noStrike" baseline="0" smtClean="0">
                <a:latin typeface="Times New Roman"/>
                <a:ea typeface="华文新魏"/>
              </a:rPr>
              <a:t>，代码填写如下：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类</a:t>
            </a:r>
            <a:r>
              <a:rPr lang="en-US" altLang="zh-CN" b="0" i="0" u="none" strike="noStrike" baseline="0" smtClean="0">
                <a:latin typeface="Times New Roman"/>
                <a:ea typeface="华文新魏"/>
              </a:rPr>
              <a:t>CWnd</a:t>
            </a:r>
            <a:r>
              <a:rPr lang="zh-CN" altLang="en-US" b="0" i="0" u="none" strike="noStrike" baseline="0" smtClean="0">
                <a:latin typeface="Times New Roman"/>
                <a:ea typeface="华文新魏"/>
              </a:rPr>
              <a:t>的成员函数</a:t>
            </a:r>
            <a:r>
              <a:rPr lang="en-US" altLang="zh-CN" b="0" i="0" u="none" strike="noStrike" baseline="0" smtClean="0">
                <a:latin typeface="Times New Roman"/>
                <a:ea typeface="华文新魏"/>
              </a:rPr>
              <a:t>ModifyStyle()</a:t>
            </a:r>
            <a:r>
              <a:rPr lang="zh-CN" altLang="en-US" b="0" i="0" u="none" strike="noStrike" baseline="0" smtClean="0">
                <a:latin typeface="Times New Roman"/>
                <a:ea typeface="华文新魏"/>
              </a:rPr>
              <a:t>用来修改窗口的样式，函数原型如下：</a:t>
            </a:r>
          </a:p>
          <a:p>
            <a:pPr marR="0" lvl="0" rtl="0"/>
            <a:r>
              <a:rPr lang="en-US" altLang="zh-CN" b="0" i="0" u="none" strike="noStrike" baseline="0" smtClean="0">
                <a:latin typeface="Times New Roman"/>
                <a:ea typeface="华文新魏"/>
              </a:rPr>
              <a:t>BOOL ModifyStyle(</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DWORD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dwRemove,</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DWORD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dwAdd,</a:t>
            </a:r>
          </a:p>
          <a:p>
            <a:pPr marR="0" lvl="0" rtl="0"/>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UINT </a:t>
            </a:r>
            <a:r>
              <a:rPr lang="zh-CN" altLang="en-US" b="0" i="0" u="none" strike="noStrike" baseline="0" smtClean="0">
                <a:latin typeface="Times New Roman"/>
                <a:ea typeface="华文新魏"/>
              </a:rPr>
              <a:t>		</a:t>
            </a:r>
            <a:r>
              <a:rPr lang="en-US" altLang="zh-CN" b="0" i="0" u="none" strike="noStrike" baseline="0" smtClean="0">
                <a:latin typeface="Times New Roman"/>
                <a:ea typeface="华文新魏"/>
              </a:rPr>
              <a:t>nFlags = 0 </a:t>
            </a:r>
          </a:p>
          <a:p>
            <a:pPr marR="0" lvl="0" rtl="0"/>
            <a:r>
              <a:rPr lang="en-US" altLang="zh-CN" b="0" i="0" u="none" strike="noStrike" baseline="0" smtClean="0">
                <a:latin typeface="Times New Roman"/>
                <a:ea typeface="华文新魏"/>
              </a:rPr>
              <a:t>);</a:t>
            </a:r>
          </a:p>
          <a:p>
            <a:pPr marR="0" lvl="0" rtl="0"/>
            <a:r>
              <a:rPr lang="zh-CN" altLang="en-US" b="0" i="0" u="none" strike="noStrike" baseline="0" smtClean="0">
                <a:latin typeface="Times New Roman"/>
                <a:ea typeface="华文新魏"/>
              </a:rPr>
              <a:t>参数含义如下：</a:t>
            </a:r>
          </a:p>
          <a:p>
            <a:pPr marR="0" lvl="0" rtl="0"/>
            <a:r>
              <a:rPr lang="en-US" altLang="zh-CN" b="0" i="0" u="none" strike="noStrike" baseline="0" smtClean="0">
                <a:latin typeface="Times New Roman"/>
                <a:ea typeface="华文新魏"/>
              </a:rPr>
              <a:t>dwRemove</a:t>
            </a:r>
            <a:r>
              <a:rPr lang="zh-CN" altLang="en-US" b="0" i="0" u="none" strike="noStrike" baseline="0" smtClean="0">
                <a:latin typeface="Times New Roman"/>
                <a:ea typeface="华文新魏"/>
              </a:rPr>
              <a:t>：指定要移除的窗口样式。</a:t>
            </a:r>
          </a:p>
          <a:p>
            <a:pPr marR="0" lvl="0" rtl="0"/>
            <a:r>
              <a:rPr lang="zh-CN" altLang="en-US" b="0" i="0" u="none" strike="noStrike" baseline="0" smtClean="0">
                <a:latin typeface="Times New Roman"/>
                <a:ea typeface="华文新魏"/>
              </a:rPr>
              <a:t>类</a:t>
            </a:r>
            <a:r>
              <a:rPr lang="en-US" altLang="zh-CN" b="0" i="0" u="none" strike="noStrike" baseline="0" smtClean="0">
                <a:latin typeface="Times New Roman"/>
                <a:ea typeface="华文新魏"/>
              </a:rPr>
              <a:t>CWnd</a:t>
            </a:r>
            <a:r>
              <a:rPr lang="zh-CN" altLang="en-US" b="0" i="0" u="none" strike="noStrike" baseline="0" smtClean="0">
                <a:latin typeface="Times New Roman"/>
                <a:ea typeface="华文新魏"/>
              </a:rPr>
              <a:t>的成员函数</a:t>
            </a:r>
            <a:r>
              <a:rPr lang="en-US" altLang="zh-CN" b="0" i="0" u="none" strike="noStrike" baseline="0" smtClean="0">
                <a:latin typeface="Times New Roman"/>
                <a:ea typeface="华文新魏"/>
              </a:rPr>
              <a:t>GetFont()</a:t>
            </a:r>
            <a:r>
              <a:rPr lang="zh-CN" altLang="en-US" b="0" i="0" u="none" strike="noStrike" baseline="0" smtClean="0">
                <a:latin typeface="Times New Roman"/>
                <a:ea typeface="华文新魏"/>
              </a:rPr>
              <a:t>，用来获取当前的字体。虚函数</a:t>
            </a:r>
            <a:r>
              <a:rPr lang="en-US" altLang="zh-CN" b="0" i="0" u="none" strike="noStrike" baseline="0" smtClean="0">
                <a:latin typeface="Times New Roman"/>
                <a:ea typeface="华文新魏"/>
              </a:rPr>
              <a:t>PreSubclassWindow()</a:t>
            </a:r>
            <a:r>
              <a:rPr lang="zh-CN" altLang="en-US" b="0" i="0" u="none" strike="noStrike" baseline="0" smtClean="0">
                <a:latin typeface="Times New Roman"/>
                <a:ea typeface="华文新魏"/>
              </a:rPr>
              <a:t>完成的功能是：设置了自绘按钮的样式，初始化当前字体结构变量</a:t>
            </a:r>
            <a:r>
              <a:rPr lang="en-US" altLang="zh-CN" b="0" i="0" u="none" strike="noStrike" baseline="0" smtClean="0">
                <a:latin typeface="Times New Roman"/>
                <a:ea typeface="华文新魏"/>
              </a:rPr>
              <a:t>m_lf</a:t>
            </a:r>
            <a:r>
              <a:rPr lang="zh-CN" altLang="en-US" b="0" i="0" u="none" strike="noStrike" baseline="0" smtClean="0">
                <a:latin typeface="Times New Roman"/>
                <a:ea typeface="华文新魏"/>
              </a:rPr>
              <a:t>。</a:t>
            </a:r>
          </a:p>
        </p:txBody>
      </p:sp>
    </p:spTree>
    <p:extLst>
      <p:ext uri="{BB962C8B-B14F-4D97-AF65-F5344CB8AC3E}">
        <p14:creationId xmlns:p14="http://schemas.microsoft.com/office/powerpoint/2010/main" val="258546711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绘制按钮图像和文本</a:t>
            </a:r>
          </a:p>
        </p:txBody>
      </p:sp>
      <p:sp>
        <p:nvSpPr>
          <p:cNvPr id="3" name="文本占位符 2"/>
          <p:cNvSpPr>
            <a:spLocks noGrp="1"/>
          </p:cNvSpPr>
          <p:nvPr>
            <p:ph type="body" idx="1"/>
          </p:nvPr>
        </p:nvSpPr>
        <p:spPr/>
        <p:txBody>
          <a:bodyPr>
            <a:normAutofit fontScale="62500" lnSpcReduction="20000"/>
          </a:bodyPr>
          <a:lstStyle/>
          <a:p>
            <a:pPr marR="0" lvl="0" rtl="0"/>
            <a:r>
              <a:rPr lang="zh-CN" altLang="en-US" b="0" i="0" u="none" strike="noStrike" baseline="0" dirty="0" smtClean="0">
                <a:latin typeface="Times New Roman"/>
                <a:ea typeface="华文新魏"/>
              </a:rPr>
              <a:t>设置了自绘按钮样式后，我们再来重载函数</a:t>
            </a:r>
            <a:r>
              <a:rPr lang="en-US" altLang="zh-CN" b="0" i="0" u="none" strike="noStrike" baseline="0" dirty="0" err="1" smtClean="0">
                <a:latin typeface="Times New Roman"/>
                <a:ea typeface="华文新魏"/>
              </a:rPr>
              <a:t>DrawItem</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，代码填写如下：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结构</a:t>
            </a:r>
            <a:r>
              <a:rPr lang="en-US" altLang="zh-CN" b="0" i="0" u="none" strike="noStrike" baseline="0" dirty="0" smtClean="0">
                <a:latin typeface="Times New Roman"/>
                <a:ea typeface="华文新魏"/>
              </a:rPr>
              <a:t>DRAWITEMSTRUCT</a:t>
            </a:r>
            <a:r>
              <a:rPr lang="zh-CN" altLang="en-US" b="0" i="0" u="none" strike="noStrike" baseline="0" dirty="0" smtClean="0">
                <a:latin typeface="Times New Roman"/>
                <a:ea typeface="华文新魏"/>
              </a:rPr>
              <a:t>包含了如何绘制控件或窗体的信息，定义如下：</a:t>
            </a:r>
          </a:p>
          <a:p>
            <a:pPr marR="0" lvl="0" rtl="0"/>
            <a:r>
              <a:rPr lang="en-US" altLang="zh-CN" b="0" i="0" u="none" strike="noStrike" baseline="0" dirty="0" err="1" smtClean="0">
                <a:latin typeface="Times New Roman"/>
                <a:ea typeface="华文新魏"/>
              </a:rPr>
              <a:t>typedef</a:t>
            </a:r>
            <a:r>
              <a:rPr lang="en-US" altLang="zh-CN" b="0" i="0" u="none" strike="noStrike" baseline="0" dirty="0" smtClean="0">
                <a:latin typeface="Times New Roman"/>
                <a:ea typeface="华文新魏"/>
              </a:rPr>
              <a:t> </a:t>
            </a:r>
            <a:r>
              <a:rPr lang="en-US" altLang="zh-CN" b="0" i="0" u="none" strike="noStrike" baseline="0" dirty="0" err="1" smtClean="0">
                <a:latin typeface="Times New Roman"/>
                <a:ea typeface="华文新魏"/>
              </a:rPr>
              <a:t>struct</a:t>
            </a:r>
            <a:r>
              <a:rPr lang="en-US" altLang="zh-CN" b="0" i="0" u="none" strike="noStrike" baseline="0" dirty="0" smtClean="0">
                <a:latin typeface="Times New Roman"/>
                <a:ea typeface="华文新魏"/>
              </a:rPr>
              <a:t> </a:t>
            </a:r>
            <a:r>
              <a:rPr lang="en-US" altLang="zh-CN" b="0" i="0" u="none" strike="noStrike" baseline="0" dirty="0" err="1" smtClean="0">
                <a:latin typeface="Times New Roman"/>
                <a:ea typeface="华文新魏"/>
              </a:rPr>
              <a:t>tagDRAWITEMSTRUCT</a:t>
            </a:r>
            <a:r>
              <a:rPr lang="en-US" altLang="zh-CN" b="0" i="0" u="none" strike="noStrike" baseline="0" dirty="0" smtClean="0">
                <a:latin typeface="Times New Roman"/>
                <a:ea typeface="华文新魏"/>
              </a:rPr>
              <a:t> {</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UINT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CtlType</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UINT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CtlID</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UINT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itemID</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UINT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itemAction</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UINT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itemState</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HWND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hwndItem</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HDC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hDC</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RECT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rcItem</a:t>
            </a:r>
            <a:r>
              <a:rPr lang="en-US" altLang="zh-CN"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DWORD </a:t>
            </a:r>
            <a:r>
              <a:rPr lang="zh-CN" altLang="en-US" b="0" i="0" u="none" strike="noStrike" baseline="0" dirty="0" smtClean="0">
                <a:latin typeface="Times New Roman"/>
                <a:ea typeface="华文新魏"/>
              </a:rPr>
              <a:t>	</a:t>
            </a:r>
            <a:r>
              <a:rPr lang="zh-CN" altLang="en-US" b="0" i="0" u="none" strike="noStrike" baseline="0" dirty="0" smtClean="0">
                <a:latin typeface="Times New Roman"/>
                <a:ea typeface="华文新魏"/>
              </a:rPr>
              <a:t>                </a:t>
            </a:r>
            <a:r>
              <a:rPr lang="en-US" altLang="zh-CN" b="0" i="0" u="none" strike="noStrike" baseline="0" dirty="0" err="1" smtClean="0">
                <a:latin typeface="Times New Roman"/>
                <a:ea typeface="华文新魏"/>
              </a:rPr>
              <a:t>itemData</a:t>
            </a:r>
            <a:r>
              <a:rPr lang="en-US" altLang="zh-CN" b="0" i="0" u="none" strike="noStrike" baseline="0" dirty="0" smtClean="0">
                <a:latin typeface="Times New Roman"/>
                <a:ea typeface="华文新魏"/>
              </a:rPr>
              <a:t>;</a:t>
            </a:r>
          </a:p>
          <a:p>
            <a:pPr marR="0" lvl="0" rtl="0"/>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 </a:t>
            </a:r>
            <a:r>
              <a:rPr lang="en-US" altLang="zh-CN" b="0" i="0" u="none" strike="noStrike" baseline="0" dirty="0" smtClean="0">
                <a:latin typeface="Times New Roman"/>
                <a:ea typeface="华文新魏"/>
              </a:rPr>
              <a:t>DRAWITEMSTRUCT;</a:t>
            </a:r>
          </a:p>
          <a:p>
            <a:pPr marR="0" lvl="0" rtl="0"/>
            <a:r>
              <a:rPr lang="zh-CN" altLang="en-US" b="0" i="0" u="none" strike="noStrike" baseline="0" dirty="0" smtClean="0">
                <a:latin typeface="Times New Roman"/>
                <a:ea typeface="华文新魏"/>
              </a:rPr>
              <a:t>我们仅介绍一下函数中用到的结构成员：</a:t>
            </a:r>
          </a:p>
          <a:p>
            <a:pPr marR="0" lvl="0" rtl="0"/>
            <a:r>
              <a:rPr lang="en-US" altLang="zh-CN" b="0" i="0" u="none" strike="noStrike" baseline="0" dirty="0" err="1" smtClean="0">
                <a:latin typeface="Times New Roman"/>
                <a:ea typeface="华文新魏"/>
              </a:rPr>
              <a:t>itemState</a:t>
            </a:r>
            <a:r>
              <a:rPr lang="zh-CN" altLang="en-US" b="0" i="0" u="none" strike="noStrike" baseline="0" dirty="0" smtClean="0">
                <a:latin typeface="Times New Roman"/>
                <a:ea typeface="华文新魏"/>
              </a:rPr>
              <a:t>：指定自绘按钮发生的改变。</a:t>
            </a:r>
            <a:r>
              <a:rPr lang="en-US" altLang="zh-CN" b="0" i="0" u="none" strike="noStrike" baseline="0" dirty="0" smtClean="0">
                <a:latin typeface="Times New Roman"/>
                <a:ea typeface="华文新魏"/>
              </a:rPr>
              <a:t>ODS_SELECTED</a:t>
            </a:r>
            <a:r>
              <a:rPr lang="zh-CN" altLang="en-US" b="0" i="0" u="none" strike="noStrike" baseline="0" dirty="0" smtClean="0">
                <a:latin typeface="Times New Roman"/>
                <a:ea typeface="华文新魏"/>
              </a:rPr>
              <a:t>表示按钮被选中。</a:t>
            </a:r>
          </a:p>
          <a:p>
            <a:pPr marR="0" lvl="0" rtl="0"/>
            <a:r>
              <a:rPr lang="zh-CN" altLang="en-US" b="0" i="0" u="none" strike="noStrike" baseline="0" dirty="0" smtClean="0">
                <a:latin typeface="Times New Roman"/>
                <a:ea typeface="华文新魏"/>
              </a:rPr>
              <a:t>虚函数</a:t>
            </a:r>
            <a:r>
              <a:rPr lang="en-US" altLang="zh-CN" b="0" i="0" u="none" strike="noStrike" baseline="0" dirty="0" err="1" smtClean="0">
                <a:latin typeface="Times New Roman"/>
                <a:ea typeface="华文新魏"/>
              </a:rPr>
              <a:t>DrawItem</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调用了我们自己实现的成员函数</a:t>
            </a:r>
            <a:r>
              <a:rPr lang="en-US" altLang="zh-CN" b="0" i="0" u="none" strike="noStrike" baseline="0" dirty="0" err="1" smtClean="0">
                <a:latin typeface="Times New Roman"/>
                <a:ea typeface="华文新魏"/>
              </a:rPr>
              <a:t>DrawTheBitmap</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和</a:t>
            </a:r>
            <a:r>
              <a:rPr lang="en-US" altLang="zh-CN" b="0" i="0" u="none" strike="noStrike" baseline="0" dirty="0" err="1" smtClean="0">
                <a:latin typeface="Times New Roman"/>
                <a:ea typeface="华文新魏"/>
              </a:rPr>
              <a:t>DrawTheText</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，设置按钮的图像和显示的文字。</a:t>
            </a:r>
          </a:p>
        </p:txBody>
      </p:sp>
    </p:spTree>
    <p:extLst>
      <p:ext uri="{BB962C8B-B14F-4D97-AF65-F5344CB8AC3E}">
        <p14:creationId xmlns:p14="http://schemas.microsoft.com/office/powerpoint/2010/main" val="333294120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9.3.5  </a:t>
            </a:r>
            <a:r>
              <a:rPr lang="zh-CN" altLang="en-US" b="0" i="0" u="none" strike="noStrike" kern="1800" baseline="0" smtClean="0">
                <a:latin typeface="Times New Roman"/>
                <a:ea typeface="楷体"/>
              </a:rPr>
              <a:t>头文件总览</a:t>
            </a:r>
          </a:p>
        </p:txBody>
      </p:sp>
      <p:sp>
        <p:nvSpPr>
          <p:cNvPr id="3" name="文本占位符 2"/>
          <p:cNvSpPr>
            <a:spLocks noGrp="1"/>
          </p:cNvSpPr>
          <p:nvPr>
            <p:ph type="body" idx="1"/>
          </p:nvPr>
        </p:nvSpPr>
        <p:spPr/>
        <p:txBody>
          <a:bodyPr/>
          <a:lstStyle/>
          <a:p>
            <a:pPr marR="0" lvl="0" rtl="0"/>
            <a:r>
              <a:rPr lang="zh-CN" altLang="en-US" b="0" i="0" u="none" strike="noStrike" baseline="0" dirty="0" smtClean="0">
                <a:latin typeface="Times New Roman"/>
                <a:ea typeface="华文新魏"/>
              </a:rPr>
              <a:t>头文件中包含了所有成员函数和成员变量的声明，如下：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我们自定义的继承于</a:t>
            </a:r>
            <a:r>
              <a:rPr lang="en-US" altLang="zh-CN" b="0" i="0" u="none" strike="noStrike" baseline="0" dirty="0" err="1" smtClean="0">
                <a:latin typeface="Times New Roman"/>
                <a:ea typeface="华文新魏"/>
              </a:rPr>
              <a:t>CButton</a:t>
            </a:r>
            <a:r>
              <a:rPr lang="zh-CN" altLang="en-US" b="0" i="0" u="none" strike="noStrike" baseline="0" dirty="0" smtClean="0">
                <a:latin typeface="Times New Roman"/>
                <a:ea typeface="华文新魏"/>
              </a:rPr>
              <a:t>的类</a:t>
            </a:r>
            <a:r>
              <a:rPr lang="en-US" altLang="zh-CN" b="0" i="0" u="none" strike="noStrike" baseline="0" dirty="0" err="1" smtClean="0">
                <a:latin typeface="Times New Roman"/>
                <a:ea typeface="华文新魏"/>
              </a:rPr>
              <a:t>CBitButtonNL</a:t>
            </a:r>
            <a:r>
              <a:rPr lang="zh-CN" altLang="en-US" b="0" i="0" u="none" strike="noStrike" baseline="0" dirty="0" smtClean="0">
                <a:latin typeface="Times New Roman"/>
                <a:ea typeface="华文新魏"/>
              </a:rPr>
              <a:t>到底提供了哪些功能函数，哪些可以被直接使用，在类的头文件中一目了然。</a:t>
            </a:r>
          </a:p>
        </p:txBody>
      </p:sp>
    </p:spTree>
    <p:extLst>
      <p:ext uri="{BB962C8B-B14F-4D97-AF65-F5344CB8AC3E}">
        <p14:creationId xmlns:p14="http://schemas.microsoft.com/office/powerpoint/2010/main" val="38167538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9.3</a:t>
            </a:r>
            <a:r>
              <a:rPr lang="zh-CN" altLang="en-US" b="0" i="0" u="none" strike="noStrike" kern="1800" baseline="0" smtClean="0">
                <a:latin typeface="Times New Roman"/>
                <a:ea typeface="楷体"/>
              </a:rPr>
              <a:t>  收件箱对话框</a:t>
            </a:r>
          </a:p>
        </p:txBody>
      </p:sp>
      <p:pic>
        <p:nvPicPr>
          <p:cNvPr id="3074" name="Picture 2" descr="SNAGHTML438c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278" y="1568660"/>
            <a:ext cx="5141441" cy="422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146199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9.4  </a:t>
            </a:r>
            <a:r>
              <a:rPr lang="zh-CN" altLang="en-US" b="0" i="0" u="none" strike="noStrike" kern="1800" baseline="0" smtClean="0">
                <a:latin typeface="Times New Roman"/>
                <a:ea typeface="楷体"/>
              </a:rPr>
              <a:t>邮件管理程序示例</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本节开始，我们就要应用前面讲解的知识，慢慢完成本章的示例了。包括各个功能模块的设计，然后将这些模块组合。本示例是基于对话框的应用程序，我们命名为</a:t>
            </a:r>
            <a:r>
              <a:rPr lang="en-US" altLang="zh-CN" b="0" i="0" u="none" strike="noStrike" baseline="0" smtClean="0">
                <a:latin typeface="Times New Roman"/>
                <a:ea typeface="华文新魏"/>
              </a:rPr>
              <a:t>EmailManager</a:t>
            </a:r>
            <a:r>
              <a:rPr lang="zh-CN" altLang="en-US" b="0" i="0" u="none" strike="noStrike" baseline="0" smtClean="0">
                <a:latin typeface="Times New Roman"/>
                <a:ea typeface="华文新魏"/>
              </a:rPr>
              <a:t>。在工程中添加类</a:t>
            </a:r>
            <a:r>
              <a:rPr lang="en-US" altLang="zh-CN" b="0" i="0" u="none" strike="noStrike" baseline="0" smtClean="0">
                <a:latin typeface="Times New Roman"/>
                <a:ea typeface="华文新魏"/>
              </a:rPr>
              <a:t>CBitButtonNL</a:t>
            </a:r>
            <a:r>
              <a:rPr lang="zh-CN" altLang="en-US" b="0" i="0" u="none" strike="noStrike" baseline="0" smtClean="0">
                <a:latin typeface="Times New Roman"/>
                <a:ea typeface="华文新魏"/>
              </a:rPr>
              <a:t>的头文件和实现文件。</a:t>
            </a:r>
          </a:p>
        </p:txBody>
      </p:sp>
    </p:spTree>
    <p:extLst>
      <p:ext uri="{BB962C8B-B14F-4D97-AF65-F5344CB8AC3E}">
        <p14:creationId xmlns:p14="http://schemas.microsoft.com/office/powerpoint/2010/main" val="331901312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9.4.1  </a:t>
            </a:r>
            <a:r>
              <a:rPr lang="zh-CN" altLang="en-US" b="0" i="0" u="none" strike="noStrike" kern="1800" baseline="0" smtClean="0">
                <a:latin typeface="Times New Roman"/>
                <a:ea typeface="楷体"/>
              </a:rPr>
              <a:t>程序主窗体</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本小节将会完成程序主窗体界面和功能的设计，需要在类</a:t>
            </a:r>
            <a:r>
              <a:rPr lang="en-US" altLang="zh-CN" b="0" i="0" u="none" strike="noStrike" baseline="0" smtClean="0">
                <a:latin typeface="Times New Roman"/>
                <a:ea typeface="华文新魏"/>
              </a:rPr>
              <a:t>CEmailManagerDlg</a:t>
            </a:r>
            <a:r>
              <a:rPr lang="zh-CN" altLang="en-US" b="0" i="0" u="none" strike="noStrike" baseline="0" smtClean="0">
                <a:latin typeface="Times New Roman"/>
                <a:ea typeface="华文新魏"/>
              </a:rPr>
              <a:t>的头文件中加入文件包含指令，如下：</a:t>
            </a:r>
          </a:p>
          <a:p>
            <a:pPr marR="0" lvl="0" rtl="0"/>
            <a:r>
              <a:rPr lang="en-US" altLang="zh-CN" b="0" i="0" u="none" strike="noStrike" baseline="0" smtClean="0">
                <a:latin typeface="Times New Roman"/>
                <a:ea typeface="华文新魏"/>
              </a:rPr>
              <a:t>#include "BitButtonNL.h"</a:t>
            </a:r>
          </a:p>
          <a:p>
            <a:pPr marR="0" lvl="0" rtl="0"/>
            <a:r>
              <a:rPr lang="zh-CN" altLang="en-US" b="0" i="0" u="none" strike="noStrike" baseline="0" smtClean="0">
                <a:latin typeface="Times New Roman"/>
                <a:ea typeface="华文新魏"/>
              </a:rPr>
              <a:t>因为我们的按钮将要创建的变量就是</a:t>
            </a:r>
            <a:r>
              <a:rPr lang="en-US" altLang="zh-CN" b="0" i="0" u="none" strike="noStrike" baseline="0" smtClean="0">
                <a:latin typeface="Times New Roman"/>
                <a:ea typeface="华文新魏"/>
              </a:rPr>
              <a:t>CBitButtonNL</a:t>
            </a:r>
            <a:r>
              <a:rPr lang="zh-CN" altLang="en-US" b="0" i="0" u="none" strike="noStrike" baseline="0" smtClean="0">
                <a:latin typeface="Times New Roman"/>
                <a:ea typeface="华文新魏"/>
              </a:rPr>
              <a:t>类型的，所以当然要包含这个类的头文件才能使用这个类。其它的窗体只要用到了这个类，也同样需要包含这个文件。</a:t>
            </a:r>
          </a:p>
        </p:txBody>
      </p:sp>
    </p:spTree>
    <p:extLst>
      <p:ext uri="{BB962C8B-B14F-4D97-AF65-F5344CB8AC3E}">
        <p14:creationId xmlns:p14="http://schemas.microsoft.com/office/powerpoint/2010/main" val="45761480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1.</a:t>
            </a:r>
            <a:r>
              <a:rPr lang="zh-CN" altLang="en-US" b="0" i="0" u="none" strike="noStrike" kern="1800" baseline="0" smtClean="0">
                <a:latin typeface="Times New Roman"/>
                <a:ea typeface="楷体"/>
              </a:rPr>
              <a:t>窗体和界面图片设计</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对话框</a:t>
            </a:r>
            <a:r>
              <a:rPr lang="en-US" altLang="zh-CN" b="0" i="0" u="none" strike="noStrike" baseline="0" smtClean="0">
                <a:latin typeface="Times New Roman"/>
                <a:ea typeface="华文新魏"/>
              </a:rPr>
              <a:t>ID</a:t>
            </a:r>
            <a:r>
              <a:rPr lang="zh-CN" altLang="en-US" b="0" i="0" u="none" strike="noStrike" baseline="0" smtClean="0">
                <a:latin typeface="Times New Roman"/>
                <a:ea typeface="华文新魏"/>
              </a:rPr>
              <a:t>修改为</a:t>
            </a:r>
            <a:r>
              <a:rPr lang="en-US" altLang="zh-CN" b="0" i="0" u="none" strike="noStrike" baseline="0" smtClean="0">
                <a:latin typeface="Times New Roman"/>
                <a:ea typeface="华文新魏"/>
              </a:rPr>
              <a:t>IDD_EMAILMANAGER_DIALOG</a:t>
            </a:r>
            <a:r>
              <a:rPr lang="zh-CN" altLang="en-US" b="0" i="0" u="none" strike="noStrike" baseline="0" smtClean="0">
                <a:latin typeface="Times New Roman"/>
                <a:ea typeface="华文新魏"/>
              </a:rPr>
              <a:t>，当然大家完全可以选择个短点的名字。添加按钮控件，并设计如图</a:t>
            </a:r>
            <a:r>
              <a:rPr lang="en-US" altLang="zh-CN" b="0" i="0" u="none" strike="noStrike" baseline="0" smtClean="0">
                <a:latin typeface="Times New Roman"/>
                <a:ea typeface="华文新魏"/>
              </a:rPr>
              <a:t>9.21</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322650128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9.21</a:t>
            </a:r>
            <a:r>
              <a:rPr lang="zh-CN" altLang="en-US" b="0" i="0" u="none" strike="noStrike" kern="1800" baseline="0" smtClean="0">
                <a:latin typeface="Times New Roman"/>
                <a:ea typeface="楷体"/>
              </a:rPr>
              <a:t>  程序主窗体</a:t>
            </a:r>
          </a:p>
        </p:txBody>
      </p:sp>
      <p:sp>
        <p:nvSpPr>
          <p:cNvPr id="3" name="文本占位符 2"/>
          <p:cNvSpPr>
            <a:spLocks noGrp="1"/>
          </p:cNvSpPr>
          <p:nvPr>
            <p:ph type="body" idx="1"/>
          </p:nvPr>
        </p:nvSpPr>
        <p:spPr>
          <a:xfrm>
            <a:off x="251520" y="5589270"/>
            <a:ext cx="8579296" cy="936074"/>
          </a:xfrm>
        </p:spPr>
        <p:txBody>
          <a:bodyPr>
            <a:normAutofit fontScale="85000" lnSpcReduction="10000"/>
          </a:bodyPr>
          <a:lstStyle/>
          <a:p>
            <a:pPr marR="0" lvl="0" rtl="0"/>
            <a:r>
              <a:rPr lang="zh-CN" altLang="en-US" b="0" i="0" u="none" strike="noStrike" baseline="0" dirty="0" smtClean="0">
                <a:latin typeface="Times New Roman"/>
                <a:ea typeface="华文新魏"/>
              </a:rPr>
              <a:t>这么设计的原因是笔者用“画图”工具绘制了图</a:t>
            </a:r>
            <a:r>
              <a:rPr lang="en-US" altLang="zh-CN" b="0" i="0" u="none" strike="noStrike" baseline="0" dirty="0" smtClean="0">
                <a:latin typeface="Times New Roman"/>
                <a:ea typeface="华文新魏"/>
              </a:rPr>
              <a:t>9.22</a:t>
            </a:r>
            <a:r>
              <a:rPr lang="zh-CN" altLang="en-US" b="0" i="0" u="none" strike="noStrike" baseline="0" dirty="0" smtClean="0">
                <a:latin typeface="Times New Roman"/>
                <a:ea typeface="华文新魏"/>
              </a:rPr>
              <a:t>所示的主窗体界面。所以按钮摆放在了对话框靠右下的位置。</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411082917"/>
              </p:ext>
            </p:extLst>
          </p:nvPr>
        </p:nvGraphicFramePr>
        <p:xfrm>
          <a:off x="899541" y="1445872"/>
          <a:ext cx="7344918" cy="3966256"/>
        </p:xfrm>
        <a:graphic>
          <a:graphicData uri="http://schemas.openxmlformats.org/presentationml/2006/ole">
            <mc:AlternateContent xmlns:mc="http://schemas.openxmlformats.org/markup-compatibility/2006">
              <mc:Choice xmlns:v="urn:schemas-microsoft-com:vml" Requires="v">
                <p:oleObj spid="_x0000_s21511" name="Visio" r:id="rId3" imgW="7126386" imgH="3857017" progId="Visio.Drawing.11">
                  <p:embed/>
                </p:oleObj>
              </mc:Choice>
              <mc:Fallback>
                <p:oleObj name="Visio" r:id="rId3" imgW="7126386" imgH="385701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41" y="1445872"/>
                        <a:ext cx="7344918" cy="3966256"/>
                      </a:xfrm>
                      <a:prstGeom prst="rect">
                        <a:avLst/>
                      </a:prstGeom>
                      <a:noFill/>
                    </p:spPr>
                  </p:pic>
                </p:oleObj>
              </mc:Fallback>
            </mc:AlternateContent>
          </a:graphicData>
        </a:graphic>
      </p:graphicFrame>
    </p:spTree>
    <p:extLst>
      <p:ext uri="{BB962C8B-B14F-4D97-AF65-F5344CB8AC3E}">
        <p14:creationId xmlns:p14="http://schemas.microsoft.com/office/powerpoint/2010/main" val="172128524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9.22  </a:t>
            </a:r>
            <a:r>
              <a:rPr lang="zh-CN" altLang="en-US" b="0" i="0" u="none" strike="noStrike" kern="1800" baseline="0" smtClean="0">
                <a:latin typeface="Times New Roman"/>
                <a:ea typeface="楷体"/>
              </a:rPr>
              <a:t>主窗体界面</a:t>
            </a:r>
          </a:p>
        </p:txBody>
      </p:sp>
      <p:sp>
        <p:nvSpPr>
          <p:cNvPr id="3" name="文本占位符 2"/>
          <p:cNvSpPr>
            <a:spLocks noGrp="1"/>
          </p:cNvSpPr>
          <p:nvPr>
            <p:ph type="body" idx="1"/>
          </p:nvPr>
        </p:nvSpPr>
        <p:spPr>
          <a:xfrm>
            <a:off x="251520" y="4509134"/>
            <a:ext cx="8579296" cy="2016209"/>
          </a:xfrm>
        </p:spPr>
        <p:txBody>
          <a:bodyPr>
            <a:normAutofit fontScale="92500" lnSpcReduction="10000"/>
          </a:bodyPr>
          <a:lstStyle/>
          <a:p>
            <a:pPr marR="0" lvl="0" rtl="0"/>
            <a:r>
              <a:rPr lang="zh-CN" altLang="en-US" b="0" i="0" u="none" strike="noStrike" baseline="0" dirty="0" smtClean="0">
                <a:latin typeface="Times New Roman"/>
                <a:ea typeface="华文新魏"/>
              </a:rPr>
              <a:t>需要注意的是：窗体的大小要和图片的大小一致，否则会出现图像显示不完整（窗体小于图片），或者图片重复显示（窗体大于图片）。将图片插入到工程中，</a:t>
            </a:r>
            <a:r>
              <a:rPr lang="en-US" altLang="zh-CN" b="0" i="0" u="none" strike="noStrike" baseline="0" dirty="0" smtClean="0">
                <a:latin typeface="Times New Roman"/>
                <a:ea typeface="华文新魏"/>
              </a:rPr>
              <a:t>ID</a:t>
            </a:r>
            <a:r>
              <a:rPr lang="zh-CN" altLang="en-US" b="0" i="0" u="none" strike="noStrike" baseline="0" dirty="0" smtClean="0">
                <a:latin typeface="Times New Roman"/>
                <a:ea typeface="华文新魏"/>
              </a:rPr>
              <a:t>修改为</a:t>
            </a:r>
            <a:r>
              <a:rPr lang="en-US" altLang="zh-CN" b="0" i="0" u="none" strike="noStrike" baseline="0" dirty="0" err="1" smtClean="0">
                <a:latin typeface="Times New Roman"/>
                <a:ea typeface="华文新魏"/>
              </a:rPr>
              <a:t>IDB_MBACK</a:t>
            </a:r>
            <a:r>
              <a:rPr lang="zh-CN" altLang="en-US" b="0" i="0" u="none" strike="noStrike" baseline="0" dirty="0" smtClean="0">
                <a:latin typeface="Times New Roman"/>
                <a:ea typeface="华文新魏"/>
              </a:rPr>
              <a:t>。</a:t>
            </a:r>
          </a:p>
          <a:p>
            <a:pPr marR="0" lvl="0" rtl="0"/>
            <a:r>
              <a:rPr lang="zh-CN" altLang="en-US" b="0" i="0" u="none" strike="noStrike" baseline="0" dirty="0" smtClean="0">
                <a:latin typeface="Times New Roman"/>
                <a:ea typeface="华文新魏"/>
              </a:rPr>
              <a:t>为按钮绘制</a:t>
            </a:r>
            <a:r>
              <a:rPr lang="en-US" altLang="zh-CN" b="0" i="0" u="none" strike="noStrike" baseline="0" dirty="0" smtClean="0">
                <a:latin typeface="Times New Roman"/>
                <a:ea typeface="华文新魏"/>
              </a:rPr>
              <a:t>3</a:t>
            </a:r>
            <a:r>
              <a:rPr lang="zh-CN" altLang="en-US" b="0" i="0" u="none" strike="noStrike" baseline="0" dirty="0" smtClean="0">
                <a:latin typeface="Times New Roman"/>
                <a:ea typeface="华文新魏"/>
              </a:rPr>
              <a:t>个状态下的图片，如图</a:t>
            </a:r>
            <a:r>
              <a:rPr lang="en-US" altLang="zh-CN" b="0" i="0" u="none" strike="noStrike" baseline="0" dirty="0" smtClean="0">
                <a:latin typeface="Times New Roman"/>
                <a:ea typeface="华文新魏"/>
              </a:rPr>
              <a:t>9.23</a:t>
            </a:r>
            <a:r>
              <a:rPr lang="zh-CN" altLang="en-US" b="0" i="0" u="none" strike="noStrike" baseline="0" dirty="0" smtClean="0">
                <a:latin typeface="Times New Roman"/>
                <a:ea typeface="华文新魏"/>
              </a:rPr>
              <a:t>所示。</a:t>
            </a:r>
          </a:p>
        </p:txBody>
      </p:sp>
      <p:pic>
        <p:nvPicPr>
          <p:cNvPr id="2253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423" y="1467510"/>
            <a:ext cx="4717153" cy="30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441019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9.23  </a:t>
            </a:r>
            <a:r>
              <a:rPr lang="zh-CN" altLang="en-US" b="0" i="0" u="none" strike="noStrike" kern="1800" baseline="0" smtClean="0">
                <a:latin typeface="Times New Roman"/>
                <a:ea typeface="楷体"/>
              </a:rPr>
              <a:t>按钮不同状态下的界面设计</a:t>
            </a:r>
          </a:p>
        </p:txBody>
      </p:sp>
      <p:sp>
        <p:nvSpPr>
          <p:cNvPr id="3" name="文本占位符 2"/>
          <p:cNvSpPr>
            <a:spLocks noGrp="1"/>
          </p:cNvSpPr>
          <p:nvPr>
            <p:ph type="body" idx="1"/>
          </p:nvPr>
        </p:nvSpPr>
        <p:spPr>
          <a:xfrm>
            <a:off x="251520" y="3645027"/>
            <a:ext cx="8579296" cy="2880317"/>
          </a:xfrm>
        </p:spPr>
        <p:txBody>
          <a:bodyPr>
            <a:normAutofit/>
          </a:bodyPr>
          <a:lstStyle/>
          <a:p>
            <a:pPr marR="0" lvl="0" rtl="0"/>
            <a:r>
              <a:rPr lang="zh-CN" altLang="en-US" b="0" i="0" u="none" strike="noStrike" baseline="0" dirty="0" smtClean="0">
                <a:latin typeface="Times New Roman"/>
                <a:ea typeface="华文新魏"/>
              </a:rPr>
              <a:t>本示例的所有按钮，均使用这</a:t>
            </a:r>
            <a:r>
              <a:rPr lang="en-US" altLang="zh-CN" b="0" i="0" u="none" strike="noStrike" baseline="0" dirty="0" smtClean="0">
                <a:latin typeface="Times New Roman"/>
                <a:ea typeface="华文新魏"/>
              </a:rPr>
              <a:t>3</a:t>
            </a:r>
            <a:r>
              <a:rPr lang="zh-CN" altLang="en-US" b="0" i="0" u="none" strike="noStrike" baseline="0" dirty="0" smtClean="0">
                <a:latin typeface="Times New Roman"/>
                <a:ea typeface="华文新魏"/>
              </a:rPr>
              <a:t>个图片，插入工程，修改</a:t>
            </a:r>
            <a:r>
              <a:rPr lang="en-US" altLang="zh-CN" b="0" i="0" u="none" strike="noStrike" baseline="0" dirty="0" smtClean="0">
                <a:latin typeface="Times New Roman"/>
                <a:ea typeface="华文新魏"/>
              </a:rPr>
              <a:t>ID</a:t>
            </a:r>
            <a:r>
              <a:rPr lang="zh-CN" altLang="en-US" b="0" i="0" u="none" strike="noStrike" baseline="0" dirty="0" smtClean="0">
                <a:latin typeface="Times New Roman"/>
                <a:ea typeface="华文新魏"/>
              </a:rPr>
              <a:t>分别为：</a:t>
            </a:r>
            <a:r>
              <a:rPr lang="en-US" altLang="zh-CN" b="0" i="0" u="none" strike="noStrike" baseline="0" dirty="0" err="1" smtClean="0">
                <a:latin typeface="Times New Roman"/>
                <a:ea typeface="华文新魏"/>
              </a:rPr>
              <a:t>IDB_BTN_NORMAL</a:t>
            </a:r>
            <a:r>
              <a:rPr lang="zh-CN" altLang="en-US" b="0" i="0" u="none" strike="noStrike" baseline="0" dirty="0" smtClean="0">
                <a:latin typeface="Times New Roman"/>
                <a:ea typeface="华文新魏"/>
              </a:rPr>
              <a:t>、</a:t>
            </a:r>
            <a:r>
              <a:rPr lang="en-US" altLang="zh-CN" b="0" i="0" u="none" strike="noStrike" baseline="0" dirty="0" err="1" smtClean="0">
                <a:latin typeface="Times New Roman"/>
                <a:ea typeface="华文新魏"/>
              </a:rPr>
              <a:t>IDB_BTN_DOWN</a:t>
            </a:r>
            <a:r>
              <a:rPr lang="zh-CN" altLang="en-US" b="0" i="0" u="none" strike="noStrike" baseline="0" dirty="0" smtClean="0">
                <a:latin typeface="Times New Roman"/>
                <a:ea typeface="华文新魏"/>
              </a:rPr>
              <a:t>、</a:t>
            </a:r>
            <a:r>
              <a:rPr lang="en-US" altLang="zh-CN" b="0" i="0" u="none" strike="noStrike" baseline="0" dirty="0" err="1" smtClean="0">
                <a:latin typeface="Times New Roman"/>
                <a:ea typeface="华文新魏"/>
              </a:rPr>
              <a:t>IDB_BTN_HLIGHT</a:t>
            </a:r>
            <a:r>
              <a:rPr lang="zh-CN" altLang="en-US" b="0" i="0" u="none" strike="noStrike" baseline="0" dirty="0" smtClean="0">
                <a:latin typeface="Times New Roman"/>
                <a:ea typeface="华文新魏"/>
              </a:rPr>
              <a:t>。</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751857992"/>
              </p:ext>
            </p:extLst>
          </p:nvPr>
        </p:nvGraphicFramePr>
        <p:xfrm>
          <a:off x="918005" y="1700784"/>
          <a:ext cx="7326454" cy="1728216"/>
        </p:xfrm>
        <a:graphic>
          <a:graphicData uri="http://schemas.openxmlformats.org/presentationml/2006/ole">
            <mc:AlternateContent xmlns:mc="http://schemas.openxmlformats.org/markup-compatibility/2006">
              <mc:Choice xmlns:v="urn:schemas-microsoft-com:vml" Requires="v">
                <p:oleObj spid="_x0000_s23559" name="Visio" r:id="rId3" imgW="4727637" imgH="1114628" progId="Visio.Drawing.11">
                  <p:embed/>
                </p:oleObj>
              </mc:Choice>
              <mc:Fallback>
                <p:oleObj name="Visio" r:id="rId3" imgW="4727637" imgH="1114628"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005" y="1700784"/>
                        <a:ext cx="7326454" cy="1728216"/>
                      </a:xfrm>
                      <a:prstGeom prst="rect">
                        <a:avLst/>
                      </a:prstGeom>
                      <a:noFill/>
                    </p:spPr>
                  </p:pic>
                </p:oleObj>
              </mc:Fallback>
            </mc:AlternateContent>
          </a:graphicData>
        </a:graphic>
      </p:graphicFrame>
    </p:spTree>
    <p:extLst>
      <p:ext uri="{BB962C8B-B14F-4D97-AF65-F5344CB8AC3E}">
        <p14:creationId xmlns:p14="http://schemas.microsoft.com/office/powerpoint/2010/main" val="90067032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2.</a:t>
            </a:r>
            <a:r>
              <a:rPr lang="zh-CN" altLang="en-US" b="0" i="0" u="none" strike="noStrike" kern="1800" baseline="0" smtClean="0">
                <a:latin typeface="Times New Roman"/>
                <a:ea typeface="楷体"/>
              </a:rPr>
              <a:t>导入按钮声音</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寻找适合的按钮声音导入到工程文件中，我们这里选择</a:t>
            </a:r>
            <a:r>
              <a:rPr lang="en-US" altLang="zh-CN" b="0" i="0" u="none" strike="noStrike" baseline="0" smtClean="0">
                <a:latin typeface="Times New Roman"/>
                <a:ea typeface="华文新魏"/>
              </a:rPr>
              <a:t>WAV</a:t>
            </a:r>
            <a:r>
              <a:rPr lang="zh-CN" altLang="en-US" b="0" i="0" u="none" strike="noStrike" baseline="0" smtClean="0">
                <a:latin typeface="Times New Roman"/>
                <a:ea typeface="华文新魏"/>
              </a:rPr>
              <a:t>格式的音乐文件。两个音乐文件分别在鼠标单击和鼠标划过按钮时播放，修改声音文件的</a:t>
            </a:r>
            <a:r>
              <a:rPr lang="en-US" altLang="zh-CN" b="0" i="0" u="none" strike="noStrike" baseline="0" smtClean="0">
                <a:latin typeface="Times New Roman"/>
                <a:ea typeface="华文新魏"/>
              </a:rPr>
              <a:t>ID</a:t>
            </a:r>
            <a:r>
              <a:rPr lang="zh-CN" altLang="en-US" b="0" i="0" u="none" strike="noStrike" baseline="0" smtClean="0">
                <a:latin typeface="Times New Roman"/>
                <a:ea typeface="华文新魏"/>
              </a:rPr>
              <a:t>为</a:t>
            </a:r>
            <a:r>
              <a:rPr lang="en-US" altLang="zh-CN" b="0" i="0" u="none" strike="noStrike" baseline="0" smtClean="0">
                <a:latin typeface="Times New Roman"/>
                <a:ea typeface="华文新魏"/>
              </a:rPr>
              <a:t>IDR_WAVECLICK</a:t>
            </a:r>
            <a:r>
              <a:rPr lang="zh-CN" altLang="en-US" b="0" i="0" u="none" strike="noStrike" baseline="0" smtClean="0">
                <a:latin typeface="Times New Roman"/>
                <a:ea typeface="华文新魏"/>
              </a:rPr>
              <a:t>何</a:t>
            </a:r>
            <a:r>
              <a:rPr lang="en-US" altLang="zh-CN" b="0" i="0" u="none" strike="noStrike" baseline="0" smtClean="0">
                <a:latin typeface="Times New Roman"/>
                <a:ea typeface="华文新魏"/>
              </a:rPr>
              <a:t>IDR_WAVEMOVE</a:t>
            </a:r>
            <a:r>
              <a:rPr lang="zh-CN" altLang="en-US" b="0" i="0" u="none" strike="noStrike" baseline="0" smtClean="0">
                <a:latin typeface="Times New Roman"/>
                <a:ea typeface="华文新魏"/>
              </a:rPr>
              <a:t>，如图</a:t>
            </a:r>
            <a:r>
              <a:rPr lang="en-US" altLang="zh-CN" b="0" i="0" u="none" strike="noStrike" baseline="0" smtClean="0">
                <a:latin typeface="Times New Roman"/>
                <a:ea typeface="华文新魏"/>
              </a:rPr>
              <a:t>9.24</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198684663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9.24</a:t>
            </a:r>
            <a:r>
              <a:rPr lang="zh-CN" altLang="en-US" b="0" i="0" u="none" strike="noStrike" kern="1800" baseline="0" smtClean="0">
                <a:latin typeface="Times New Roman"/>
                <a:ea typeface="楷体"/>
              </a:rPr>
              <a:t>  导入声音文件</a:t>
            </a:r>
          </a:p>
        </p:txBody>
      </p:sp>
      <p:pic>
        <p:nvPicPr>
          <p:cNvPr id="2457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008" y="1939925"/>
            <a:ext cx="4300262" cy="256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3198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3.</a:t>
            </a:r>
            <a:r>
              <a:rPr lang="zh-CN" altLang="en-US" b="0" i="0" u="none" strike="noStrike" kern="1800" baseline="0" smtClean="0">
                <a:latin typeface="Times New Roman"/>
                <a:ea typeface="楷体"/>
              </a:rPr>
              <a:t>导入鼠标图像</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同样，选择适合的鼠标图像导入到工程中，鼠标资源的文件后缀为</a:t>
            </a:r>
            <a:r>
              <a:rPr lang="en-US" altLang="zh-CN" b="0" i="0" u="none" strike="noStrike" baseline="0" smtClean="0">
                <a:latin typeface="Times New Roman"/>
                <a:ea typeface="华文新魏"/>
              </a:rPr>
              <a:t>cur</a:t>
            </a:r>
            <a:r>
              <a:rPr lang="zh-CN" altLang="en-US" b="0" i="0" u="none" strike="noStrike" baseline="0" smtClean="0">
                <a:latin typeface="Times New Roman"/>
                <a:ea typeface="华文新魏"/>
              </a:rPr>
              <a:t>，用在鼠标位于按钮之上时显示。修改鼠标图像资源的</a:t>
            </a:r>
            <a:r>
              <a:rPr lang="en-US" altLang="zh-CN" b="0" i="0" u="none" strike="noStrike" baseline="0" smtClean="0">
                <a:latin typeface="Times New Roman"/>
                <a:ea typeface="华文新魏"/>
              </a:rPr>
              <a:t>ID</a:t>
            </a:r>
            <a:r>
              <a:rPr lang="zh-CN" altLang="en-US" b="0" i="0" u="none" strike="noStrike" baseline="0" smtClean="0">
                <a:latin typeface="Times New Roman"/>
                <a:ea typeface="华文新魏"/>
              </a:rPr>
              <a:t>为</a:t>
            </a:r>
            <a:r>
              <a:rPr lang="en-US" altLang="zh-CN" b="0" i="0" u="none" strike="noStrike" baseline="0" smtClean="0">
                <a:latin typeface="Times New Roman"/>
                <a:ea typeface="华文新魏"/>
              </a:rPr>
              <a:t>IDC_CURSOR_HAND</a:t>
            </a:r>
            <a:r>
              <a:rPr lang="zh-CN" altLang="en-US" b="0" i="0" u="none" strike="noStrike" baseline="0" smtClean="0">
                <a:latin typeface="Times New Roman"/>
                <a:ea typeface="华文新魏"/>
              </a:rPr>
              <a:t>，如图</a:t>
            </a:r>
            <a:r>
              <a:rPr lang="en-US" altLang="zh-CN" b="0" i="0" u="none" strike="noStrike" baseline="0" smtClean="0">
                <a:latin typeface="Times New Roman"/>
                <a:ea typeface="华文新魏"/>
              </a:rPr>
              <a:t>9.25</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21751946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9.25</a:t>
            </a:r>
            <a:r>
              <a:rPr lang="zh-CN" altLang="en-US" b="0" i="0" u="none" strike="noStrike" kern="1800" baseline="0" smtClean="0">
                <a:latin typeface="Times New Roman"/>
                <a:ea typeface="楷体"/>
              </a:rPr>
              <a:t>  导入鼠标图像</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719541698"/>
              </p:ext>
            </p:extLst>
          </p:nvPr>
        </p:nvGraphicFramePr>
        <p:xfrm>
          <a:off x="1210198" y="1916811"/>
          <a:ext cx="6723604" cy="2333054"/>
        </p:xfrm>
        <a:graphic>
          <a:graphicData uri="http://schemas.openxmlformats.org/presentationml/2006/ole">
            <mc:AlternateContent xmlns:mc="http://schemas.openxmlformats.org/markup-compatibility/2006">
              <mc:Choice xmlns:v="urn:schemas-microsoft-com:vml" Requires="v">
                <p:oleObj spid="_x0000_s25607" name="Visio" r:id="rId3" imgW="5807654" imgH="2019030" progId="Visio.Drawing.11">
                  <p:embed/>
                </p:oleObj>
              </mc:Choice>
              <mc:Fallback>
                <p:oleObj name="Visio" r:id="rId3" imgW="5807654" imgH="201903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0198" y="1916811"/>
                        <a:ext cx="6723604" cy="2333054"/>
                      </a:xfrm>
                      <a:prstGeom prst="rect">
                        <a:avLst/>
                      </a:prstGeom>
                      <a:noFill/>
                    </p:spPr>
                  </p:pic>
                </p:oleObj>
              </mc:Fallback>
            </mc:AlternateContent>
          </a:graphicData>
        </a:graphic>
      </p:graphicFrame>
    </p:spTree>
    <p:extLst>
      <p:ext uri="{BB962C8B-B14F-4D97-AF65-F5344CB8AC3E}">
        <p14:creationId xmlns:p14="http://schemas.microsoft.com/office/powerpoint/2010/main" val="8655721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a:ea typeface="华文新魏"/>
              </a:rPr>
              <a:t>当用户在“设置”对话框上填写了邮箱用户名和密码信息后，收件箱会在上边的列表框自动列出邮箱中的所有邮件信息，“刷新列表”按钮可以用来更新接收到的所有邮件，当用户用鼠标单击相应邮件的列表项时，下面的文本框会自动列出相应邮件的内容。“清空列表”按钮，顾名思义就是用来清空邮件列表和文本框内容的。</a:t>
            </a:r>
          </a:p>
          <a:p>
            <a:pPr marR="0" lvl="0" rtl="0"/>
            <a:r>
              <a:rPr lang="zh-CN" altLang="en-US" b="0" i="0" u="none" strike="noStrike" baseline="0" smtClean="0">
                <a:latin typeface="Times New Roman"/>
                <a:ea typeface="华文新魏"/>
              </a:rPr>
              <a:t>作为参照，我们在网页上打开邮箱，查看收件箱，如图</a:t>
            </a:r>
            <a:r>
              <a:rPr lang="en-US" altLang="zh-CN" b="0" i="0" u="none" strike="noStrike" baseline="0" smtClean="0">
                <a:latin typeface="Times New Roman"/>
                <a:ea typeface="华文新魏"/>
              </a:rPr>
              <a:t>9.4</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277755395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4.</a:t>
            </a:r>
            <a:r>
              <a:rPr lang="zh-CN" altLang="en-US" b="0" i="0" u="none" strike="noStrike" kern="1800" baseline="0" smtClean="0">
                <a:latin typeface="Times New Roman"/>
                <a:ea typeface="楷体"/>
              </a:rPr>
              <a:t>窗体美化</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用向导为</a:t>
            </a:r>
            <a:r>
              <a:rPr lang="en-US" altLang="zh-CN" b="0" i="0" u="none" strike="noStrike" baseline="0" smtClean="0">
                <a:latin typeface="Times New Roman"/>
                <a:ea typeface="华文新魏"/>
              </a:rPr>
              <a:t>3</a:t>
            </a:r>
            <a:r>
              <a:rPr lang="zh-CN" altLang="en-US" b="0" i="0" u="none" strike="noStrike" baseline="0" smtClean="0">
                <a:latin typeface="Times New Roman"/>
                <a:ea typeface="华文新魏"/>
              </a:rPr>
              <a:t>个按钮创建变量，类型是</a:t>
            </a:r>
            <a:r>
              <a:rPr lang="en-US" altLang="zh-CN" b="0" i="0" u="none" strike="noStrike" baseline="0" smtClean="0">
                <a:latin typeface="Times New Roman"/>
                <a:ea typeface="华文新魏"/>
              </a:rPr>
              <a:t>CButton</a:t>
            </a:r>
            <a:r>
              <a:rPr lang="zh-CN" altLang="en-US" b="0" i="0" u="none" strike="noStrike" baseline="0" smtClean="0">
                <a:latin typeface="Times New Roman"/>
                <a:ea typeface="华文新魏"/>
              </a:rPr>
              <a:t>，如图</a:t>
            </a:r>
            <a:r>
              <a:rPr lang="en-US" altLang="zh-CN" b="0" i="0" u="none" strike="noStrike" baseline="0" smtClean="0">
                <a:latin typeface="Times New Roman"/>
                <a:ea typeface="华文新魏"/>
              </a:rPr>
              <a:t>9.26</a:t>
            </a:r>
            <a:r>
              <a:rPr lang="zh-CN" altLang="en-US" b="0" i="0" u="none" strike="noStrike" baseline="0" smtClean="0">
                <a:latin typeface="Times New Roman"/>
                <a:ea typeface="华文新魏"/>
              </a:rPr>
              <a:t>为“收件箱”按钮创建变量。</a:t>
            </a:r>
          </a:p>
        </p:txBody>
      </p:sp>
    </p:spTree>
    <p:extLst>
      <p:ext uri="{BB962C8B-B14F-4D97-AF65-F5344CB8AC3E}">
        <p14:creationId xmlns:p14="http://schemas.microsoft.com/office/powerpoint/2010/main" val="245353076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dirty="0" smtClean="0">
                <a:latin typeface="Times New Roman"/>
                <a:ea typeface="楷体"/>
              </a:rPr>
              <a:t>9.26</a:t>
            </a:r>
            <a:r>
              <a:rPr lang="zh-CN" altLang="en-US" b="0" i="0" u="none" strike="noStrike" kern="1800" baseline="0" dirty="0" smtClean="0">
                <a:latin typeface="Times New Roman"/>
                <a:ea typeface="楷体"/>
              </a:rPr>
              <a:t>  为按钮关联变量</a:t>
            </a:r>
          </a:p>
        </p:txBody>
      </p:sp>
      <p:pic>
        <p:nvPicPr>
          <p:cNvPr id="26626" name="Picture 2" descr="SNAGHTML14861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743" y="1522075"/>
            <a:ext cx="4104513" cy="3419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054437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文本占位符 3"/>
          <p:cNvSpPr>
            <a:spLocks noGrp="1"/>
          </p:cNvSpPr>
          <p:nvPr>
            <p:ph type="body" idx="1"/>
          </p:nvPr>
        </p:nvSpPr>
        <p:spPr/>
        <p:txBody>
          <a:bodyPr>
            <a:normAutofit fontScale="70000" lnSpcReduction="20000"/>
          </a:bodyPr>
          <a:lstStyle/>
          <a:p>
            <a:pPr lvl="0"/>
            <a:r>
              <a:rPr lang="zh-CN" altLang="en-US" dirty="0">
                <a:latin typeface="Times New Roman"/>
                <a:ea typeface="华文新魏"/>
              </a:rPr>
              <a:t>其它按钮方法一样，“发件箱”按钮创建变量</a:t>
            </a:r>
            <a:r>
              <a:rPr lang="en-US" altLang="zh-CN" dirty="0" err="1">
                <a:latin typeface="Times New Roman"/>
                <a:ea typeface="华文新魏"/>
              </a:rPr>
              <a:t>m_bnSend</a:t>
            </a:r>
            <a:r>
              <a:rPr lang="zh-CN" altLang="en-US" dirty="0">
                <a:latin typeface="Times New Roman"/>
                <a:ea typeface="华文新魏"/>
              </a:rPr>
              <a:t>，“设置”按钮创建变量</a:t>
            </a:r>
            <a:r>
              <a:rPr lang="en-US" altLang="zh-CN" dirty="0" err="1">
                <a:latin typeface="Times New Roman"/>
                <a:ea typeface="华文新魏"/>
              </a:rPr>
              <a:t>m_bnSet</a:t>
            </a:r>
            <a:r>
              <a:rPr lang="zh-CN" altLang="en-US" dirty="0">
                <a:latin typeface="Times New Roman"/>
                <a:ea typeface="华文新魏"/>
              </a:rPr>
              <a:t>，然后在类</a:t>
            </a:r>
            <a:r>
              <a:rPr lang="en-US" altLang="zh-CN" dirty="0" err="1">
                <a:latin typeface="Times New Roman"/>
                <a:ea typeface="华文新魏"/>
              </a:rPr>
              <a:t>CEmailManager</a:t>
            </a:r>
            <a:r>
              <a:rPr lang="zh-CN" altLang="en-US" dirty="0">
                <a:latin typeface="Times New Roman"/>
                <a:ea typeface="华文新魏"/>
              </a:rPr>
              <a:t>的头文件中找到如下代码：</a:t>
            </a:r>
          </a:p>
          <a:p>
            <a:pPr lvl="0"/>
            <a:r>
              <a:rPr lang="en-US" altLang="zh-CN" dirty="0">
                <a:latin typeface="Times New Roman"/>
                <a:ea typeface="华文新魏"/>
              </a:rPr>
              <a:t>//{{</a:t>
            </a:r>
            <a:r>
              <a:rPr lang="en-US" altLang="zh-CN" dirty="0" err="1">
                <a:latin typeface="Times New Roman"/>
                <a:ea typeface="华文新魏"/>
              </a:rPr>
              <a:t>AFX_DATA</a:t>
            </a:r>
            <a:r>
              <a:rPr lang="en-US" altLang="zh-CN" dirty="0">
                <a:latin typeface="Times New Roman"/>
                <a:ea typeface="华文新魏"/>
              </a:rPr>
              <a:t>(</a:t>
            </a:r>
            <a:r>
              <a:rPr lang="en-US" altLang="zh-CN" dirty="0" err="1">
                <a:latin typeface="Times New Roman"/>
                <a:ea typeface="华文新魏"/>
              </a:rPr>
              <a:t>CEmailManagerDlg</a:t>
            </a:r>
            <a:r>
              <a:rPr lang="en-US" altLang="zh-CN" dirty="0">
                <a:latin typeface="Times New Roman"/>
                <a:ea typeface="华文新魏"/>
              </a:rPr>
              <a:t>)</a:t>
            </a:r>
          </a:p>
          <a:p>
            <a:pPr lvl="0"/>
            <a:r>
              <a:rPr lang="en-US" altLang="zh-CN" dirty="0" err="1">
                <a:latin typeface="Times New Roman"/>
                <a:ea typeface="华文新魏"/>
              </a:rPr>
              <a:t>enum</a:t>
            </a:r>
            <a:r>
              <a:rPr lang="en-US" altLang="zh-CN" dirty="0">
                <a:latin typeface="Times New Roman"/>
                <a:ea typeface="华文新魏"/>
              </a:rPr>
              <a:t> { </a:t>
            </a:r>
            <a:r>
              <a:rPr lang="en-US" altLang="zh-CN" dirty="0" err="1">
                <a:latin typeface="Times New Roman"/>
                <a:ea typeface="华文新魏"/>
              </a:rPr>
              <a:t>IDD</a:t>
            </a:r>
            <a:r>
              <a:rPr lang="en-US" altLang="zh-CN" dirty="0">
                <a:latin typeface="Times New Roman"/>
                <a:ea typeface="华文新魏"/>
              </a:rPr>
              <a:t> = </a:t>
            </a:r>
            <a:r>
              <a:rPr lang="en-US" altLang="zh-CN" dirty="0" err="1">
                <a:latin typeface="Times New Roman"/>
                <a:ea typeface="华文新魏"/>
              </a:rPr>
              <a:t>IDD_EMAILMANAGER_DIALOG</a:t>
            </a:r>
            <a:r>
              <a:rPr lang="en-US" altLang="zh-CN" dirty="0">
                <a:latin typeface="Times New Roman"/>
                <a:ea typeface="华文新魏"/>
              </a:rPr>
              <a:t> };</a:t>
            </a:r>
          </a:p>
          <a:p>
            <a:pPr lvl="0"/>
            <a:r>
              <a:rPr lang="en-US" altLang="zh-CN" b="1" dirty="0" err="1">
                <a:latin typeface="Times New Roman"/>
                <a:ea typeface="华文新魏"/>
              </a:rPr>
              <a:t>CButton</a:t>
            </a:r>
            <a:r>
              <a:rPr lang="zh-CN" altLang="en-US" b="1" dirty="0">
                <a:latin typeface="Times New Roman"/>
                <a:ea typeface="华文新魏"/>
              </a:rPr>
              <a:t>		</a:t>
            </a:r>
            <a:r>
              <a:rPr lang="en-US" altLang="zh-CN" b="1" dirty="0" err="1">
                <a:latin typeface="Times New Roman"/>
                <a:ea typeface="华文新魏"/>
              </a:rPr>
              <a:t>m_bnSet</a:t>
            </a:r>
            <a:r>
              <a:rPr lang="en-US" altLang="zh-CN" dirty="0">
                <a:latin typeface="Times New Roman"/>
                <a:ea typeface="华文新魏"/>
              </a:rPr>
              <a:t>;</a:t>
            </a:r>
          </a:p>
          <a:p>
            <a:pPr lvl="0"/>
            <a:r>
              <a:rPr lang="en-US" altLang="zh-CN" b="1" dirty="0" err="1">
                <a:latin typeface="Times New Roman"/>
                <a:ea typeface="华文新魏"/>
              </a:rPr>
              <a:t>CButton</a:t>
            </a:r>
            <a:r>
              <a:rPr lang="zh-CN" altLang="en-US" b="1" dirty="0">
                <a:latin typeface="Times New Roman"/>
                <a:ea typeface="华文新魏"/>
              </a:rPr>
              <a:t>		</a:t>
            </a:r>
            <a:r>
              <a:rPr lang="en-US" altLang="zh-CN" b="1" dirty="0" err="1">
                <a:latin typeface="Times New Roman"/>
                <a:ea typeface="华文新魏"/>
              </a:rPr>
              <a:t>m_bnSend</a:t>
            </a:r>
            <a:r>
              <a:rPr lang="en-US" altLang="zh-CN" dirty="0">
                <a:latin typeface="Times New Roman"/>
                <a:ea typeface="华文新魏"/>
              </a:rPr>
              <a:t>;</a:t>
            </a:r>
          </a:p>
          <a:p>
            <a:pPr lvl="0"/>
            <a:r>
              <a:rPr lang="en-US" altLang="zh-CN" b="1" dirty="0" err="1">
                <a:latin typeface="Times New Roman"/>
                <a:ea typeface="华文新魏"/>
              </a:rPr>
              <a:t>CButton</a:t>
            </a:r>
            <a:r>
              <a:rPr lang="zh-CN" altLang="en-US" b="1" dirty="0">
                <a:latin typeface="Times New Roman"/>
                <a:ea typeface="华文新魏"/>
              </a:rPr>
              <a:t>		</a:t>
            </a:r>
            <a:r>
              <a:rPr lang="en-US" altLang="zh-CN" b="1" dirty="0" err="1">
                <a:latin typeface="Times New Roman"/>
                <a:ea typeface="华文新魏"/>
              </a:rPr>
              <a:t>m_bnReceive</a:t>
            </a:r>
            <a:r>
              <a:rPr lang="en-US" altLang="zh-CN" dirty="0">
                <a:latin typeface="Times New Roman"/>
                <a:ea typeface="华文新魏"/>
              </a:rPr>
              <a:t>;</a:t>
            </a:r>
          </a:p>
          <a:p>
            <a:pPr lvl="0"/>
            <a:r>
              <a:rPr lang="en-US" altLang="zh-CN" dirty="0">
                <a:latin typeface="Times New Roman"/>
                <a:ea typeface="华文新魏"/>
              </a:rPr>
              <a:t>//}}</a:t>
            </a:r>
            <a:r>
              <a:rPr lang="en-US" altLang="zh-CN" dirty="0" err="1">
                <a:latin typeface="Times New Roman"/>
                <a:ea typeface="华文新魏"/>
              </a:rPr>
              <a:t>AFX_DATA</a:t>
            </a:r>
            <a:endParaRPr lang="en-US" altLang="zh-CN" dirty="0">
              <a:latin typeface="Times New Roman"/>
              <a:ea typeface="华文新魏"/>
            </a:endParaRPr>
          </a:p>
          <a:p>
            <a:pPr lvl="0"/>
            <a:r>
              <a:rPr lang="zh-CN" altLang="en-US" dirty="0">
                <a:latin typeface="Times New Roman"/>
                <a:ea typeface="华文新魏"/>
              </a:rPr>
              <a:t>修改为：</a:t>
            </a:r>
          </a:p>
          <a:p>
            <a:pPr lvl="0"/>
            <a:r>
              <a:rPr lang="en-US" altLang="zh-CN" dirty="0">
                <a:latin typeface="Times New Roman"/>
                <a:ea typeface="华文新魏"/>
              </a:rPr>
              <a:t>//{{</a:t>
            </a:r>
            <a:r>
              <a:rPr lang="en-US" altLang="zh-CN" dirty="0" err="1">
                <a:latin typeface="Times New Roman"/>
                <a:ea typeface="华文新魏"/>
              </a:rPr>
              <a:t>AFX_DATA</a:t>
            </a:r>
            <a:r>
              <a:rPr lang="en-US" altLang="zh-CN" dirty="0">
                <a:latin typeface="Times New Roman"/>
                <a:ea typeface="华文新魏"/>
              </a:rPr>
              <a:t>(</a:t>
            </a:r>
            <a:r>
              <a:rPr lang="en-US" altLang="zh-CN" dirty="0" err="1">
                <a:latin typeface="Times New Roman"/>
                <a:ea typeface="华文新魏"/>
              </a:rPr>
              <a:t>CEmailManagerDlg</a:t>
            </a:r>
            <a:r>
              <a:rPr lang="en-US" altLang="zh-CN" dirty="0">
                <a:latin typeface="Times New Roman"/>
                <a:ea typeface="华文新魏"/>
              </a:rPr>
              <a:t>)</a:t>
            </a:r>
          </a:p>
          <a:p>
            <a:pPr lvl="0"/>
            <a:r>
              <a:rPr lang="en-US" altLang="zh-CN" dirty="0" err="1">
                <a:latin typeface="Times New Roman"/>
                <a:ea typeface="华文新魏"/>
              </a:rPr>
              <a:t>enum</a:t>
            </a:r>
            <a:r>
              <a:rPr lang="en-US" altLang="zh-CN" dirty="0">
                <a:latin typeface="Times New Roman"/>
                <a:ea typeface="华文新魏"/>
              </a:rPr>
              <a:t> { </a:t>
            </a:r>
            <a:r>
              <a:rPr lang="en-US" altLang="zh-CN" dirty="0" err="1">
                <a:latin typeface="Times New Roman"/>
                <a:ea typeface="华文新魏"/>
              </a:rPr>
              <a:t>IDD</a:t>
            </a:r>
            <a:r>
              <a:rPr lang="en-US" altLang="zh-CN" dirty="0">
                <a:latin typeface="Times New Roman"/>
                <a:ea typeface="华文新魏"/>
              </a:rPr>
              <a:t> = </a:t>
            </a:r>
            <a:r>
              <a:rPr lang="en-US" altLang="zh-CN" dirty="0" err="1">
                <a:latin typeface="Times New Roman"/>
                <a:ea typeface="华文新魏"/>
              </a:rPr>
              <a:t>IDD_EMAILMANAGER_DIALOG</a:t>
            </a:r>
            <a:r>
              <a:rPr lang="en-US" altLang="zh-CN" dirty="0">
                <a:latin typeface="Times New Roman"/>
                <a:ea typeface="华文新魏"/>
              </a:rPr>
              <a:t> };</a:t>
            </a:r>
          </a:p>
          <a:p>
            <a:pPr lvl="0"/>
            <a:r>
              <a:rPr lang="en-US" altLang="zh-CN" b="1" dirty="0" err="1">
                <a:latin typeface="Times New Roman"/>
                <a:ea typeface="华文新魏"/>
              </a:rPr>
              <a:t>CBitButtonNL</a:t>
            </a:r>
            <a:r>
              <a:rPr lang="zh-CN" altLang="en-US" b="1" dirty="0">
                <a:latin typeface="Times New Roman"/>
                <a:ea typeface="华文新魏"/>
              </a:rPr>
              <a:t>	</a:t>
            </a:r>
            <a:r>
              <a:rPr lang="en-US" altLang="zh-CN" b="1" dirty="0" err="1">
                <a:latin typeface="Times New Roman"/>
                <a:ea typeface="华文新魏"/>
              </a:rPr>
              <a:t>m_bnSet</a:t>
            </a:r>
            <a:r>
              <a:rPr lang="en-US" altLang="zh-CN" dirty="0">
                <a:latin typeface="Times New Roman"/>
                <a:ea typeface="华文新魏"/>
              </a:rPr>
              <a:t>;</a:t>
            </a:r>
          </a:p>
          <a:p>
            <a:pPr lvl="0"/>
            <a:r>
              <a:rPr lang="en-US" altLang="zh-CN" b="1" dirty="0" err="1">
                <a:latin typeface="Times New Roman"/>
                <a:ea typeface="华文新魏"/>
              </a:rPr>
              <a:t>CBitButtonNL</a:t>
            </a:r>
            <a:r>
              <a:rPr lang="zh-CN" altLang="en-US" b="1" dirty="0">
                <a:latin typeface="Times New Roman"/>
                <a:ea typeface="华文新魏"/>
              </a:rPr>
              <a:t>	</a:t>
            </a:r>
            <a:r>
              <a:rPr lang="en-US" altLang="zh-CN" b="1" dirty="0" err="1">
                <a:latin typeface="Times New Roman"/>
                <a:ea typeface="华文新魏"/>
              </a:rPr>
              <a:t>m_bnSend</a:t>
            </a:r>
            <a:r>
              <a:rPr lang="en-US" altLang="zh-CN" dirty="0">
                <a:latin typeface="Times New Roman"/>
                <a:ea typeface="华文新魏"/>
              </a:rPr>
              <a:t>;</a:t>
            </a:r>
          </a:p>
          <a:p>
            <a:pPr lvl="0"/>
            <a:r>
              <a:rPr lang="en-US" altLang="zh-CN" b="1" dirty="0" err="1">
                <a:latin typeface="Times New Roman"/>
                <a:ea typeface="华文新魏"/>
              </a:rPr>
              <a:t>CBitButtonNL</a:t>
            </a:r>
            <a:r>
              <a:rPr lang="zh-CN" altLang="en-US" b="1" dirty="0">
                <a:latin typeface="Times New Roman"/>
                <a:ea typeface="华文新魏"/>
              </a:rPr>
              <a:t>	</a:t>
            </a:r>
            <a:r>
              <a:rPr lang="en-US" altLang="zh-CN" b="1" dirty="0" err="1">
                <a:latin typeface="Times New Roman"/>
                <a:ea typeface="华文新魏"/>
              </a:rPr>
              <a:t>m_bnReceive</a:t>
            </a:r>
            <a:r>
              <a:rPr lang="en-US" altLang="zh-CN" dirty="0">
                <a:latin typeface="Times New Roman"/>
                <a:ea typeface="华文新魏"/>
              </a:rPr>
              <a:t>;</a:t>
            </a:r>
          </a:p>
          <a:p>
            <a:pPr lvl="0"/>
            <a:r>
              <a:rPr lang="en-US" altLang="zh-CN" dirty="0">
                <a:latin typeface="Times New Roman"/>
                <a:ea typeface="华文新魏"/>
              </a:rPr>
              <a:t>//}}</a:t>
            </a:r>
            <a:r>
              <a:rPr lang="en-US" altLang="zh-CN" dirty="0" err="1">
                <a:latin typeface="Times New Roman"/>
                <a:ea typeface="华文新魏"/>
              </a:rPr>
              <a:t>AFX_DATA</a:t>
            </a:r>
            <a:endParaRPr lang="zh-CN" altLang="en-US" dirty="0">
              <a:latin typeface="Times New Roman"/>
              <a:ea typeface="华文新魏"/>
            </a:endParaRPr>
          </a:p>
          <a:p>
            <a:endParaRPr lang="zh-CN" altLang="en-US" dirty="0"/>
          </a:p>
        </p:txBody>
      </p:sp>
    </p:spTree>
    <p:extLst>
      <p:ext uri="{BB962C8B-B14F-4D97-AF65-F5344CB8AC3E}">
        <p14:creationId xmlns:p14="http://schemas.microsoft.com/office/powerpoint/2010/main" val="192815313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normAutofit fontScale="92500"/>
          </a:bodyPr>
          <a:lstStyle/>
          <a:p>
            <a:pPr marR="0" lvl="0" rtl="0"/>
            <a:r>
              <a:rPr lang="zh-CN" altLang="en-US" b="0" i="0" u="none" strike="noStrike" baseline="0" dirty="0" smtClean="0">
                <a:latin typeface="Times New Roman"/>
                <a:ea typeface="华文新魏"/>
              </a:rPr>
              <a:t>就是把类型修改一下而已，然后就可以用到我们在</a:t>
            </a:r>
            <a:r>
              <a:rPr lang="en-US" altLang="zh-CN" b="0" i="0" u="none" strike="noStrike" baseline="0" dirty="0" smtClean="0">
                <a:latin typeface="Times New Roman"/>
                <a:ea typeface="华文新魏"/>
              </a:rPr>
              <a:t>9.3</a:t>
            </a:r>
            <a:r>
              <a:rPr lang="zh-CN" altLang="en-US" b="0" i="0" u="none" strike="noStrike" baseline="0" dirty="0" smtClean="0">
                <a:latin typeface="Times New Roman"/>
                <a:ea typeface="华文新魏"/>
              </a:rPr>
              <a:t>节讲到的类</a:t>
            </a:r>
            <a:r>
              <a:rPr lang="en-US" altLang="zh-CN" b="0" i="0" u="none" strike="noStrike" baseline="0" dirty="0" err="1" smtClean="0">
                <a:latin typeface="Times New Roman"/>
                <a:ea typeface="华文新魏"/>
              </a:rPr>
              <a:t>CBitButtonNL</a:t>
            </a:r>
            <a:r>
              <a:rPr lang="zh-CN" altLang="en-US" b="0" i="0" u="none" strike="noStrike" baseline="0" dirty="0" smtClean="0">
                <a:latin typeface="Times New Roman"/>
                <a:ea typeface="华文新魏"/>
              </a:rPr>
              <a:t>了。同时为类</a:t>
            </a:r>
            <a:r>
              <a:rPr lang="en-US" altLang="zh-CN" b="0" i="0" u="none" strike="noStrike" baseline="0" dirty="0" err="1" smtClean="0">
                <a:latin typeface="Times New Roman"/>
                <a:ea typeface="华文新魏"/>
              </a:rPr>
              <a:t>CEmailManager</a:t>
            </a:r>
            <a:r>
              <a:rPr lang="zh-CN" altLang="en-US" b="0" i="0" u="none" strike="noStrike" baseline="0" dirty="0" smtClean="0">
                <a:latin typeface="Times New Roman"/>
                <a:ea typeface="华文新魏"/>
              </a:rPr>
              <a:t>添加保护的成员变量，如下：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在类</a:t>
            </a:r>
            <a:r>
              <a:rPr lang="en-US" altLang="zh-CN" b="0" i="0" u="none" strike="noStrike" baseline="0" dirty="0" err="1" smtClean="0">
                <a:latin typeface="Times New Roman"/>
                <a:ea typeface="华文新魏"/>
              </a:rPr>
              <a:t>CEmailManager</a:t>
            </a:r>
            <a:r>
              <a:rPr lang="zh-CN" altLang="en-US" b="0" i="0" u="none" strike="noStrike" baseline="0" dirty="0" smtClean="0">
                <a:latin typeface="Times New Roman"/>
                <a:ea typeface="华文新魏"/>
              </a:rPr>
              <a:t>的成员函数</a:t>
            </a:r>
            <a:r>
              <a:rPr lang="en-US" altLang="zh-CN" b="0" i="0" u="none" strike="noStrike" baseline="0" dirty="0" err="1" smtClean="0">
                <a:latin typeface="Times New Roman"/>
                <a:ea typeface="华文新魏"/>
              </a:rPr>
              <a:t>OnInitDialog</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中添加初始化的代码，如下：</a:t>
            </a:r>
          </a:p>
          <a:p>
            <a:pPr marR="0" lvl="0" rtl="0"/>
            <a:endParaRPr lang="zh-CN" altLang="en-US" b="0" i="0" u="none" strike="noStrike" baseline="0" dirty="0" smtClean="0">
              <a:latin typeface="Times New Roman"/>
              <a:ea typeface="华文新魏"/>
            </a:endParaRPr>
          </a:p>
          <a:p>
            <a:pPr marR="0" lvl="0" rtl="0"/>
            <a:r>
              <a:rPr lang="zh-CN" altLang="en-US" b="0" i="0" u="none" strike="noStrike" baseline="0" dirty="0" smtClean="0">
                <a:latin typeface="Times New Roman"/>
                <a:ea typeface="华文新魏"/>
              </a:rPr>
              <a:t>函数</a:t>
            </a:r>
            <a:r>
              <a:rPr lang="en-US" altLang="zh-CN" b="0" i="0" u="none" strike="noStrike" baseline="0" dirty="0" err="1" smtClean="0">
                <a:latin typeface="Times New Roman"/>
                <a:ea typeface="华文新魏"/>
              </a:rPr>
              <a:t>OnInitDialog</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为主窗体设置背景，功能实现过程如下：</a:t>
            </a:r>
          </a:p>
          <a:p>
            <a:pPr marR="0" lvl="0" rtl="0"/>
            <a:r>
              <a:rPr lang="zh-CN" altLang="en-US" b="0" i="0" u="none" strike="noStrike" baseline="0" dirty="0" smtClean="0">
                <a:latin typeface="Times New Roman"/>
                <a:ea typeface="华文新魏"/>
              </a:rPr>
              <a:t>调用类</a:t>
            </a:r>
            <a:r>
              <a:rPr lang="en-US" altLang="zh-CN" b="0" i="0" u="none" strike="noStrike" baseline="0" dirty="0" err="1" smtClean="0">
                <a:latin typeface="Times New Roman"/>
                <a:ea typeface="华文新魏"/>
              </a:rPr>
              <a:t>CGdiObject</a:t>
            </a:r>
            <a:r>
              <a:rPr lang="zh-CN" altLang="en-US" b="0" i="0" u="none" strike="noStrike" baseline="0" dirty="0" smtClean="0">
                <a:latin typeface="Times New Roman"/>
                <a:ea typeface="华文新魏"/>
              </a:rPr>
              <a:t>的成员函数</a:t>
            </a:r>
            <a:r>
              <a:rPr lang="en-US" altLang="zh-CN" b="0" i="0" u="none" strike="noStrike" baseline="0" dirty="0" err="1" smtClean="0">
                <a:latin typeface="Times New Roman"/>
                <a:ea typeface="华文新魏"/>
              </a:rPr>
              <a:t>DeleteObject</a:t>
            </a:r>
            <a:r>
              <a:rPr lang="en-US" altLang="zh-CN" b="0" i="0" u="none" strike="noStrike" baseline="0" dirty="0" smtClean="0">
                <a:latin typeface="Times New Roman"/>
                <a:ea typeface="华文新魏"/>
              </a:rPr>
              <a:t>()</a:t>
            </a:r>
            <a:r>
              <a:rPr lang="zh-CN" altLang="en-US" b="0" i="0" u="none" strike="noStrike" baseline="0" dirty="0" smtClean="0">
                <a:latin typeface="Times New Roman"/>
                <a:ea typeface="华文新魏"/>
              </a:rPr>
              <a:t>，用来删除内存中的</a:t>
            </a:r>
            <a:r>
              <a:rPr lang="en-US" altLang="zh-CN" b="0" i="0" u="none" strike="noStrike" baseline="0" dirty="0" smtClean="0">
                <a:latin typeface="Times New Roman"/>
                <a:ea typeface="华文新魏"/>
              </a:rPr>
              <a:t>GDI</a:t>
            </a:r>
            <a:r>
              <a:rPr lang="zh-CN" altLang="en-US" b="0" i="0" u="none" strike="noStrike" baseline="0" dirty="0" smtClean="0">
                <a:latin typeface="Times New Roman"/>
                <a:ea typeface="华文新魏"/>
              </a:rPr>
              <a:t>对象（如果先前加载过</a:t>
            </a:r>
            <a:r>
              <a:rPr lang="en-US" altLang="zh-CN" b="0" i="0" u="none" strike="noStrike" baseline="0" dirty="0" smtClean="0">
                <a:latin typeface="Times New Roman"/>
                <a:ea typeface="华文新魏"/>
              </a:rPr>
              <a:t>GDI</a:t>
            </a:r>
            <a:r>
              <a:rPr lang="zh-CN" altLang="en-US" b="0" i="0" u="none" strike="noStrike" baseline="0" dirty="0" smtClean="0">
                <a:latin typeface="Times New Roman"/>
                <a:ea typeface="华文新魏"/>
              </a:rPr>
              <a:t>对象的话）。</a:t>
            </a:r>
          </a:p>
        </p:txBody>
      </p:sp>
    </p:spTree>
    <p:extLst>
      <p:ext uri="{BB962C8B-B14F-4D97-AF65-F5344CB8AC3E}">
        <p14:creationId xmlns:p14="http://schemas.microsoft.com/office/powerpoint/2010/main" val="7623936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endParaRPr lang="zh-CN" altLang="en-US" b="0" i="0" u="none" strike="noStrike" kern="1800" baseline="0" smtClean="0">
              <a:latin typeface="Times New Roman"/>
              <a:ea typeface="楷体"/>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我们还需要通过向导为类</a:t>
            </a:r>
            <a:r>
              <a:rPr lang="en-US" altLang="zh-CN" b="0" i="0" u="none" strike="noStrike" baseline="0" smtClean="0">
                <a:latin typeface="Times New Roman"/>
                <a:ea typeface="华文新魏"/>
              </a:rPr>
              <a:t>CEmailManager</a:t>
            </a:r>
            <a:r>
              <a:rPr lang="zh-CN" altLang="en-US" b="0" i="0" u="none" strike="noStrike" baseline="0" smtClean="0">
                <a:latin typeface="Times New Roman"/>
                <a:ea typeface="华文新魏"/>
              </a:rPr>
              <a:t>添加处理消息</a:t>
            </a:r>
            <a:r>
              <a:rPr lang="en-US" altLang="zh-CN" b="0" i="0" u="none" strike="noStrike" baseline="0" smtClean="0">
                <a:latin typeface="Times New Roman"/>
                <a:ea typeface="华文新魏"/>
              </a:rPr>
              <a:t>WM_CTLCOLOR</a:t>
            </a:r>
            <a:r>
              <a:rPr lang="zh-CN" altLang="en-US" b="0" i="0" u="none" strike="noStrike" baseline="0" smtClean="0">
                <a:latin typeface="Times New Roman"/>
                <a:ea typeface="华文新魏"/>
              </a:rPr>
              <a:t>的函数</a:t>
            </a:r>
            <a:r>
              <a:rPr lang="en-US" altLang="zh-CN" b="0" i="0" u="none" strike="noStrike" baseline="0" smtClean="0">
                <a:latin typeface="Times New Roman"/>
                <a:ea typeface="华文新魏"/>
              </a:rPr>
              <a:t>OnCtlColor()</a:t>
            </a:r>
            <a:r>
              <a:rPr lang="zh-CN" altLang="en-US" b="0" i="0" u="none" strike="noStrike" baseline="0" smtClean="0">
                <a:latin typeface="Times New Roman"/>
                <a:ea typeface="华文新魏"/>
              </a:rPr>
              <a:t>。消息</a:t>
            </a:r>
            <a:r>
              <a:rPr lang="en-US" altLang="zh-CN" b="0" i="0" u="none" strike="noStrike" baseline="0" smtClean="0">
                <a:latin typeface="Times New Roman"/>
                <a:ea typeface="华文新魏"/>
              </a:rPr>
              <a:t>WM_CTLCOLOR</a:t>
            </a:r>
            <a:r>
              <a:rPr lang="zh-CN" altLang="en-US" b="0" i="0" u="none" strike="noStrike" baseline="0" smtClean="0">
                <a:latin typeface="Times New Roman"/>
                <a:ea typeface="华文新魏"/>
              </a:rPr>
              <a:t>表明控件将要重绘，对，我们就是要重绘对话框，这样才能为对话框添加背景。使用类向导添加消息响应如图</a:t>
            </a:r>
            <a:r>
              <a:rPr lang="en-US" altLang="zh-CN" b="0" i="0" u="none" strike="noStrike" baseline="0" smtClean="0">
                <a:latin typeface="Times New Roman"/>
                <a:ea typeface="华文新魏"/>
              </a:rPr>
              <a:t>9.27</a:t>
            </a:r>
            <a:r>
              <a:rPr lang="zh-CN" altLang="en-US" b="0" i="0" u="none" strike="noStrike" baseline="0" smtClean="0">
                <a:latin typeface="Times New Roman"/>
                <a:ea typeface="华文新魏"/>
              </a:rPr>
              <a:t>所示。</a:t>
            </a:r>
          </a:p>
        </p:txBody>
      </p:sp>
    </p:spTree>
    <p:extLst>
      <p:ext uri="{BB962C8B-B14F-4D97-AF65-F5344CB8AC3E}">
        <p14:creationId xmlns:p14="http://schemas.microsoft.com/office/powerpoint/2010/main" val="301155439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9.27</a:t>
            </a:r>
            <a:r>
              <a:rPr lang="zh-CN" altLang="en-US" b="0" i="0" u="none" strike="noStrike" kern="1800" baseline="0" smtClean="0">
                <a:latin typeface="Times New Roman"/>
                <a:ea typeface="楷体"/>
              </a:rPr>
              <a:t>  使用类向导添加消息响应</a:t>
            </a:r>
          </a:p>
        </p:txBody>
      </p:sp>
      <p:sp>
        <p:nvSpPr>
          <p:cNvPr id="3" name="文本占位符 2"/>
          <p:cNvSpPr>
            <a:spLocks noGrp="1"/>
          </p:cNvSpPr>
          <p:nvPr>
            <p:ph type="body" idx="1"/>
          </p:nvPr>
        </p:nvSpPr>
        <p:spPr>
          <a:xfrm>
            <a:off x="251520" y="4293108"/>
            <a:ext cx="8579296" cy="2232236"/>
          </a:xfrm>
        </p:spPr>
        <p:txBody>
          <a:bodyPr>
            <a:normAutofit/>
          </a:bodyPr>
          <a:lstStyle/>
          <a:p>
            <a:pPr marR="0" lvl="0" rtl="0"/>
            <a:endParaRPr lang="zh-CN" altLang="en-US" b="0" i="0" u="none" strike="noStrike" baseline="0" dirty="0" smtClean="0">
              <a:latin typeface="Times New Roman"/>
              <a:ea typeface="华文新魏"/>
            </a:endParaRPr>
          </a:p>
        </p:txBody>
      </p:sp>
      <p:pic>
        <p:nvPicPr>
          <p:cNvPr id="27650" name="Picture 2" descr="SNAGHTML167aa0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668" y="1268728"/>
            <a:ext cx="6298664" cy="417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754393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文本占位符 3"/>
          <p:cNvSpPr>
            <a:spLocks noGrp="1"/>
          </p:cNvSpPr>
          <p:nvPr>
            <p:ph type="body" idx="1"/>
          </p:nvPr>
        </p:nvSpPr>
        <p:spPr/>
        <p:txBody>
          <a:bodyPr/>
          <a:lstStyle/>
          <a:p>
            <a:pPr lvl="0"/>
            <a:r>
              <a:rPr lang="zh-CN" altLang="en-US" dirty="0">
                <a:latin typeface="Times New Roman"/>
                <a:ea typeface="华文新魏"/>
              </a:rPr>
              <a:t>为响应函数</a:t>
            </a:r>
            <a:r>
              <a:rPr lang="en-US" altLang="zh-CN" dirty="0" err="1">
                <a:latin typeface="Times New Roman"/>
                <a:ea typeface="华文新魏"/>
              </a:rPr>
              <a:t>OnCtlColor</a:t>
            </a:r>
            <a:r>
              <a:rPr lang="en-US" altLang="zh-CN" dirty="0">
                <a:latin typeface="Times New Roman"/>
                <a:ea typeface="华文新魏"/>
              </a:rPr>
              <a:t>()</a:t>
            </a:r>
            <a:r>
              <a:rPr lang="zh-CN" altLang="en-US" dirty="0">
                <a:latin typeface="Times New Roman"/>
                <a:ea typeface="华文新魏"/>
              </a:rPr>
              <a:t>添加代码如下：</a:t>
            </a:r>
          </a:p>
          <a:p>
            <a:pPr lvl="0"/>
            <a:endParaRPr lang="zh-CN" altLang="en-US" dirty="0">
              <a:latin typeface="Times New Roman"/>
              <a:ea typeface="华文新魏"/>
            </a:endParaRPr>
          </a:p>
          <a:p>
            <a:pPr lvl="0"/>
            <a:r>
              <a:rPr lang="zh-CN" altLang="en-US" dirty="0">
                <a:latin typeface="Times New Roman"/>
                <a:ea typeface="华文新魏"/>
              </a:rPr>
              <a:t>函数</a:t>
            </a:r>
            <a:r>
              <a:rPr lang="en-US" altLang="zh-CN" dirty="0" err="1">
                <a:latin typeface="Times New Roman"/>
                <a:ea typeface="华文新魏"/>
              </a:rPr>
              <a:t>OnCtlColor</a:t>
            </a:r>
            <a:r>
              <a:rPr lang="en-US" altLang="zh-CN" dirty="0">
                <a:latin typeface="Times New Roman"/>
                <a:ea typeface="华文新魏"/>
              </a:rPr>
              <a:t>()</a:t>
            </a:r>
            <a:r>
              <a:rPr lang="zh-CN" altLang="en-US" dirty="0">
                <a:latin typeface="Times New Roman"/>
                <a:ea typeface="华文新魏"/>
              </a:rPr>
              <a:t>中，通过传入的参数</a:t>
            </a:r>
            <a:r>
              <a:rPr lang="en-US" altLang="zh-CN" dirty="0" err="1">
                <a:latin typeface="Times New Roman"/>
                <a:ea typeface="华文新魏"/>
              </a:rPr>
              <a:t>nCtlColor</a:t>
            </a:r>
            <a:r>
              <a:rPr lang="zh-CN" altLang="en-US" dirty="0">
                <a:latin typeface="Times New Roman"/>
                <a:ea typeface="华文新魏"/>
              </a:rPr>
              <a:t>类判断是否是对话框的颜色，是的话会调用类</a:t>
            </a:r>
            <a:r>
              <a:rPr lang="en-US" altLang="zh-CN" dirty="0">
                <a:latin typeface="Times New Roman"/>
                <a:ea typeface="华文新魏"/>
              </a:rPr>
              <a:t>CDC</a:t>
            </a:r>
            <a:r>
              <a:rPr lang="zh-CN" altLang="en-US" dirty="0">
                <a:latin typeface="Times New Roman"/>
                <a:ea typeface="华文新魏"/>
              </a:rPr>
              <a:t>的成员函数</a:t>
            </a:r>
            <a:r>
              <a:rPr lang="en-US" altLang="zh-CN" dirty="0" err="1">
                <a:latin typeface="Times New Roman"/>
                <a:ea typeface="华文新魏"/>
              </a:rPr>
              <a:t>SetBkMode</a:t>
            </a:r>
            <a:r>
              <a:rPr lang="en-US" altLang="zh-CN" dirty="0">
                <a:latin typeface="Times New Roman"/>
                <a:ea typeface="华文新魏"/>
              </a:rPr>
              <a:t>()</a:t>
            </a:r>
            <a:r>
              <a:rPr lang="zh-CN" altLang="en-US" dirty="0">
                <a:latin typeface="Times New Roman"/>
                <a:ea typeface="华文新魏"/>
              </a:rPr>
              <a:t>设置背景模式，有两种模式：</a:t>
            </a:r>
            <a:r>
              <a:rPr lang="en-US" altLang="zh-CN" dirty="0">
                <a:latin typeface="Times New Roman"/>
                <a:ea typeface="华文新魏"/>
              </a:rPr>
              <a:t>OPAQUE</a:t>
            </a:r>
            <a:r>
              <a:rPr lang="zh-CN" altLang="en-US" dirty="0">
                <a:latin typeface="Times New Roman"/>
                <a:ea typeface="华文新魏"/>
              </a:rPr>
              <a:t>不透明，这是默认的背景模式；</a:t>
            </a:r>
            <a:r>
              <a:rPr lang="en-US" altLang="zh-CN" dirty="0">
                <a:latin typeface="Times New Roman"/>
                <a:ea typeface="华文新魏"/>
              </a:rPr>
              <a:t>TRANSPARENT</a:t>
            </a:r>
            <a:r>
              <a:rPr lang="zh-CN" altLang="en-US" dirty="0">
                <a:latin typeface="Times New Roman"/>
                <a:ea typeface="华文新魏"/>
              </a:rPr>
              <a:t>为透明模式。</a:t>
            </a:r>
          </a:p>
          <a:p>
            <a:endParaRPr lang="zh-CN" altLang="en-US" dirty="0"/>
          </a:p>
        </p:txBody>
      </p:sp>
    </p:spTree>
    <p:extLst>
      <p:ext uri="{BB962C8B-B14F-4D97-AF65-F5344CB8AC3E}">
        <p14:creationId xmlns:p14="http://schemas.microsoft.com/office/powerpoint/2010/main" val="219410147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a:ea typeface="楷体"/>
              </a:rPr>
              <a:t>5.</a:t>
            </a:r>
            <a:r>
              <a:rPr lang="zh-CN" altLang="en-US" b="0" i="0" u="none" strike="noStrike" kern="1800" baseline="0" smtClean="0">
                <a:latin typeface="Times New Roman"/>
                <a:ea typeface="楷体"/>
              </a:rPr>
              <a:t>按钮美化</a:t>
            </a: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a:ea typeface="华文新魏"/>
              </a:rPr>
              <a:t>接下来我们来美化一下窗口上“收件箱”、“发件箱”和“设置”按钮。在类</a:t>
            </a:r>
            <a:r>
              <a:rPr lang="en-US" altLang="zh-CN" b="0" i="0" u="none" strike="noStrike" baseline="0" smtClean="0">
                <a:latin typeface="Times New Roman"/>
                <a:ea typeface="华文新魏"/>
              </a:rPr>
              <a:t>CEmailManagerDlg</a:t>
            </a:r>
            <a:r>
              <a:rPr lang="zh-CN" altLang="en-US" b="0" i="0" u="none" strike="noStrike" baseline="0" smtClean="0">
                <a:latin typeface="Times New Roman"/>
                <a:ea typeface="华文新魏"/>
              </a:rPr>
              <a:t>的成员函数</a:t>
            </a:r>
            <a:r>
              <a:rPr lang="en-US" altLang="zh-CN" b="0" i="0" u="none" strike="noStrike" baseline="0" smtClean="0">
                <a:latin typeface="Times New Roman"/>
                <a:ea typeface="华文新魏"/>
              </a:rPr>
              <a:t>OnInitDialog()</a:t>
            </a:r>
            <a:r>
              <a:rPr lang="zh-CN" altLang="en-US" b="0" i="0" u="none" strike="noStrike" baseline="0" smtClean="0">
                <a:latin typeface="Times New Roman"/>
                <a:ea typeface="华文新魏"/>
              </a:rPr>
              <a:t>中继续添加代码，如下：</a:t>
            </a:r>
          </a:p>
          <a:p>
            <a:pPr marR="0" lvl="0" rtl="0"/>
            <a:endParaRPr lang="zh-CN" altLang="en-US" b="0" i="0" u="none" strike="noStrike" baseline="0" smtClean="0">
              <a:latin typeface="Times New Roman"/>
              <a:ea typeface="华文新魏"/>
            </a:endParaRPr>
          </a:p>
          <a:p>
            <a:pPr marR="0" lvl="0" rtl="0"/>
            <a:r>
              <a:rPr lang="zh-CN" altLang="en-US" b="0" i="0" u="none" strike="noStrike" baseline="0" smtClean="0">
                <a:latin typeface="Times New Roman"/>
                <a:ea typeface="华文新魏"/>
              </a:rPr>
              <a:t>我们主要是调用类</a:t>
            </a:r>
            <a:r>
              <a:rPr lang="en-US" altLang="zh-CN" b="0" i="0" u="none" strike="noStrike" baseline="0" smtClean="0">
                <a:latin typeface="Times New Roman"/>
                <a:ea typeface="华文新魏"/>
              </a:rPr>
              <a:t>CBitButtonNL</a:t>
            </a:r>
            <a:r>
              <a:rPr lang="zh-CN" altLang="en-US" b="0" i="0" u="none" strike="noStrike" baseline="0" smtClean="0">
                <a:latin typeface="Times New Roman"/>
                <a:ea typeface="华文新魏"/>
              </a:rPr>
              <a:t>的成员函数设置了每个按钮的图像，字体和声音。按钮正常状态下的样子我们在本章开始的时候看过了，如图</a:t>
            </a:r>
            <a:r>
              <a:rPr lang="en-US" altLang="zh-CN" b="0" i="0" u="none" strike="noStrike" baseline="0" smtClean="0">
                <a:latin typeface="Times New Roman"/>
                <a:ea typeface="华文新魏"/>
              </a:rPr>
              <a:t>9.28</a:t>
            </a:r>
            <a:r>
              <a:rPr lang="zh-CN" altLang="en-US" b="0" i="0" u="none" strike="noStrike" baseline="0" smtClean="0">
                <a:latin typeface="Times New Roman"/>
                <a:ea typeface="华文新魏"/>
              </a:rPr>
              <a:t>为鼠标划过按钮时的效果。</a:t>
            </a:r>
          </a:p>
        </p:txBody>
      </p:sp>
    </p:spTree>
    <p:extLst>
      <p:ext uri="{BB962C8B-B14F-4D97-AF65-F5344CB8AC3E}">
        <p14:creationId xmlns:p14="http://schemas.microsoft.com/office/powerpoint/2010/main" val="102809531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9.28</a:t>
            </a:r>
            <a:r>
              <a:rPr lang="zh-CN" altLang="en-US" b="0" i="0" u="none" strike="noStrike" kern="1800" baseline="0" smtClean="0">
                <a:latin typeface="Times New Roman"/>
                <a:ea typeface="楷体"/>
              </a:rPr>
              <a:t>  鼠标划过按钮</a:t>
            </a:r>
          </a:p>
        </p:txBody>
      </p:sp>
      <p:sp>
        <p:nvSpPr>
          <p:cNvPr id="3" name="文本占位符 2"/>
          <p:cNvSpPr>
            <a:spLocks noGrp="1"/>
          </p:cNvSpPr>
          <p:nvPr>
            <p:ph type="body" idx="1"/>
          </p:nvPr>
        </p:nvSpPr>
        <p:spPr>
          <a:xfrm>
            <a:off x="251520" y="4941188"/>
            <a:ext cx="8579296" cy="1584155"/>
          </a:xfrm>
        </p:spPr>
        <p:txBody>
          <a:bodyPr/>
          <a:lstStyle/>
          <a:p>
            <a:pPr marR="0" lvl="0" rtl="0"/>
            <a:r>
              <a:rPr lang="zh-CN" altLang="en-US" b="0" i="0" u="none" strike="noStrike" baseline="0" dirty="0" smtClean="0">
                <a:latin typeface="Times New Roman"/>
                <a:ea typeface="华文新魏"/>
              </a:rPr>
              <a:t>可以看到鼠标图标改变了，按钮的图片也变了。鼠标单击按钮时的效果如图</a:t>
            </a:r>
            <a:r>
              <a:rPr lang="en-US" altLang="zh-CN" b="0" i="0" u="none" strike="noStrike" baseline="0" dirty="0" smtClean="0">
                <a:latin typeface="Times New Roman"/>
                <a:ea typeface="华文新魏"/>
              </a:rPr>
              <a:t>9.29</a:t>
            </a:r>
            <a:r>
              <a:rPr lang="zh-CN" altLang="en-US" b="0" i="0" u="none" strike="noStrike" baseline="0" dirty="0" smtClean="0">
                <a:latin typeface="Times New Roman"/>
                <a:ea typeface="华文新魏"/>
              </a:rPr>
              <a:t>所示。</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423498809"/>
              </p:ext>
            </p:extLst>
          </p:nvPr>
        </p:nvGraphicFramePr>
        <p:xfrm>
          <a:off x="2195703" y="1484757"/>
          <a:ext cx="4752594" cy="3324776"/>
        </p:xfrm>
        <a:graphic>
          <a:graphicData uri="http://schemas.openxmlformats.org/presentationml/2006/ole">
            <mc:AlternateContent xmlns:mc="http://schemas.openxmlformats.org/markup-compatibility/2006">
              <mc:Choice xmlns:v="urn:schemas-microsoft-com:vml" Requires="v">
                <p:oleObj spid="_x0000_s28679" name="Visio" r:id="rId3" imgW="5533334" imgH="3857017" progId="Visio.Drawing.11">
                  <p:embed/>
                </p:oleObj>
              </mc:Choice>
              <mc:Fallback>
                <p:oleObj name="Visio" r:id="rId3" imgW="5533334" imgH="385701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03" y="1484757"/>
                        <a:ext cx="4752594" cy="3324776"/>
                      </a:xfrm>
                      <a:prstGeom prst="rect">
                        <a:avLst/>
                      </a:prstGeom>
                      <a:noFill/>
                    </p:spPr>
                  </p:pic>
                </p:oleObj>
              </mc:Fallback>
            </mc:AlternateContent>
          </a:graphicData>
        </a:graphic>
      </p:graphicFrame>
    </p:spTree>
    <p:extLst>
      <p:ext uri="{BB962C8B-B14F-4D97-AF65-F5344CB8AC3E}">
        <p14:creationId xmlns:p14="http://schemas.microsoft.com/office/powerpoint/2010/main" val="42806012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a:ea typeface="楷体"/>
              </a:rPr>
              <a:t>图</a:t>
            </a:r>
            <a:r>
              <a:rPr lang="en-US" altLang="zh-CN" b="0" i="0" u="none" strike="noStrike" kern="1800" baseline="0" smtClean="0">
                <a:latin typeface="Times New Roman"/>
                <a:ea typeface="楷体"/>
              </a:rPr>
              <a:t>9.29</a:t>
            </a:r>
            <a:r>
              <a:rPr lang="zh-CN" altLang="en-US" b="0" i="0" u="none" strike="noStrike" kern="1800" baseline="0" smtClean="0">
                <a:latin typeface="Times New Roman"/>
                <a:ea typeface="楷体"/>
              </a:rPr>
              <a:t>  鼠标单击按钮</a:t>
            </a:r>
          </a:p>
        </p:txBody>
      </p:sp>
      <p:sp>
        <p:nvSpPr>
          <p:cNvPr id="3" name="文本占位符 2"/>
          <p:cNvSpPr>
            <a:spLocks noGrp="1"/>
          </p:cNvSpPr>
          <p:nvPr>
            <p:ph type="body" idx="1"/>
          </p:nvPr>
        </p:nvSpPr>
        <p:spPr>
          <a:xfrm>
            <a:off x="251520" y="4941190"/>
            <a:ext cx="8579296" cy="1584154"/>
          </a:xfrm>
        </p:spPr>
        <p:txBody>
          <a:bodyPr/>
          <a:lstStyle/>
          <a:p>
            <a:pPr marR="0" lvl="0" rtl="0"/>
            <a:r>
              <a:rPr lang="zh-CN" altLang="en-US" b="0" i="0" u="none" strike="noStrike" baseline="0" dirty="0" smtClean="0">
                <a:latin typeface="Times New Roman"/>
                <a:ea typeface="华文新魏"/>
              </a:rPr>
              <a:t>同样发现，按钮的图片也改变了，这正是我们想要的效果。</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974840282"/>
              </p:ext>
            </p:extLst>
          </p:nvPr>
        </p:nvGraphicFramePr>
        <p:xfrm>
          <a:off x="2195703" y="1484757"/>
          <a:ext cx="4752594" cy="3324776"/>
        </p:xfrm>
        <a:graphic>
          <a:graphicData uri="http://schemas.openxmlformats.org/presentationml/2006/ole">
            <mc:AlternateContent xmlns:mc="http://schemas.openxmlformats.org/markup-compatibility/2006">
              <mc:Choice xmlns:v="urn:schemas-microsoft-com:vml" Requires="v">
                <p:oleObj spid="_x0000_s29703" name="Visio" r:id="rId3" imgW="5533334" imgH="3857017" progId="Visio.Drawing.11">
                  <p:embed/>
                </p:oleObj>
              </mc:Choice>
              <mc:Fallback>
                <p:oleObj name="Visio" r:id="rId3" imgW="5533334" imgH="385701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03" y="1484757"/>
                        <a:ext cx="4752594" cy="3324776"/>
                      </a:xfrm>
                      <a:prstGeom prst="rect">
                        <a:avLst/>
                      </a:prstGeom>
                      <a:noFill/>
                    </p:spPr>
                  </p:pic>
                </p:oleObj>
              </mc:Fallback>
            </mc:AlternateContent>
          </a:graphicData>
        </a:graphic>
      </p:graphicFrame>
    </p:spTree>
    <p:extLst>
      <p:ext uri="{BB962C8B-B14F-4D97-AF65-F5344CB8AC3E}">
        <p14:creationId xmlns:p14="http://schemas.microsoft.com/office/powerpoint/2010/main" val="3121948560"/>
      </p:ext>
    </p:extLst>
  </p:cSld>
  <p:clrMapOvr>
    <a:masterClrMapping/>
  </p:clrMapOvr>
  <p:timing>
    <p:tnLst>
      <p:par>
        <p:cTn id="1" dur="indefinite" restart="never" nodeType="tmRoot"/>
      </p:par>
    </p:tnLst>
  </p:timing>
</p:sld>
</file>

<file path=ppt/theme/theme1.xml><?xml version="1.0" encoding="utf-8"?>
<a:theme xmlns:a="http://schemas.openxmlformats.org/drawingml/2006/main" name="模版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模版1</Template>
  <TotalTime>124</TotalTime>
  <Words>7312</Words>
  <Application>Microsoft Office PowerPoint</Application>
  <PresentationFormat>全屏显示(4:3)</PresentationFormat>
  <Paragraphs>667</Paragraphs>
  <Slides>154</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154</vt:i4>
      </vt:variant>
    </vt:vector>
  </HeadingPairs>
  <TitlesOfParts>
    <vt:vector size="156" baseType="lpstr">
      <vt:lpstr>模版1</vt:lpstr>
      <vt:lpstr>Visio</vt:lpstr>
      <vt:lpstr>第9章  邮件接收和发送客户端之二</vt:lpstr>
      <vt:lpstr>9.1  邮件管理器简介</vt:lpstr>
      <vt:lpstr>9.1.1  程序主界面</vt:lpstr>
      <vt:lpstr>图9.1  程序主界面</vt:lpstr>
      <vt:lpstr>9.1.2“设置”对话框</vt:lpstr>
      <vt:lpstr>图9.2  “设置”对话框</vt:lpstr>
      <vt:lpstr>9.1.3  收件箱</vt:lpstr>
      <vt:lpstr>图9.3  收件箱对话框</vt:lpstr>
      <vt:lpstr>PowerPoint 演示文稿</vt:lpstr>
      <vt:lpstr>图9.4  通过网页登陆邮箱查看邮件</vt:lpstr>
      <vt:lpstr>9.1.4  发件箱</vt:lpstr>
      <vt:lpstr>图9.5  发件箱对话框</vt:lpstr>
      <vt:lpstr>PowerPoint 演示文稿</vt:lpstr>
      <vt:lpstr>图9.6  发送邮件内容填写</vt:lpstr>
      <vt:lpstr>图9.7  附件添加的图片</vt:lpstr>
      <vt:lpstr>图9.8  邮件发送成功</vt:lpstr>
      <vt:lpstr>图9.9  通过网页登录邮箱</vt:lpstr>
      <vt:lpstr>图9.10  通过网页打开邮件</vt:lpstr>
      <vt:lpstr>图9.11  附件预览</vt:lpstr>
      <vt:lpstr>9.1.5  “正在处理中…”对话框</vt:lpstr>
      <vt:lpstr>图9.12  “正在处理中…”对话框1</vt:lpstr>
      <vt:lpstr>图9.13  “正在处理中…”对话框2</vt:lpstr>
      <vt:lpstr>PowerPoint 演示文稿</vt:lpstr>
      <vt:lpstr>图9.14  “画图”工具</vt:lpstr>
      <vt:lpstr>PowerPoint 演示文稿</vt:lpstr>
      <vt:lpstr>9.2  Jmail简介</vt:lpstr>
      <vt:lpstr>9.2.1  如何使用Jmail</vt:lpstr>
      <vt:lpstr>PowerPoint 演示文稿</vt:lpstr>
      <vt:lpstr>图9.15  安装过程1</vt:lpstr>
      <vt:lpstr>图9.16  安装过程2</vt:lpstr>
      <vt:lpstr>图9.17  安装过程3</vt:lpstr>
      <vt:lpstr>图9.18  目录下的文件</vt:lpstr>
      <vt:lpstr>图9.19  组件使用示例源代码</vt:lpstr>
      <vt:lpstr>9.2.2  属性</vt:lpstr>
      <vt:lpstr>9.2.3  方法</vt:lpstr>
      <vt:lpstr>9.2.4  发送和接收邮件示例</vt:lpstr>
      <vt:lpstr>PowerPoint 演示文稿</vt:lpstr>
      <vt:lpstr>PowerPoint 演示文稿</vt:lpstr>
      <vt:lpstr>PowerPoint 演示文稿</vt:lpstr>
      <vt:lpstr>PowerPoint 演示文稿</vt:lpstr>
      <vt:lpstr>PowerPoint 演示文稿</vt:lpstr>
      <vt:lpstr>9.3  CBitButtonNL简介</vt:lpstr>
      <vt:lpstr>9.3.1  按钮图像</vt:lpstr>
      <vt:lpstr>1.设置按钮图像之SetBitmaps()</vt:lpstr>
      <vt:lpstr>PowerPoint 演示文稿</vt:lpstr>
      <vt:lpstr>PowerPoint 演示文稿</vt:lpstr>
      <vt:lpstr>PowerPoint 演示文稿</vt:lpstr>
      <vt:lpstr>2.重载SetBitmaps()</vt:lpstr>
      <vt:lpstr>PowerPoint 演示文稿</vt:lpstr>
      <vt:lpstr>PowerPoint 演示文稿</vt:lpstr>
      <vt:lpstr>3.按钮鼠标图像设置</vt:lpstr>
      <vt:lpstr>4.设置按钮自适应图片大小</vt:lpstr>
      <vt:lpstr>PowerPoint 演示文稿</vt:lpstr>
      <vt:lpstr>9.3.2  按钮字体</vt:lpstr>
      <vt:lpstr>1.字体颜色设置</vt:lpstr>
      <vt:lpstr>2.字体显示设置</vt:lpstr>
      <vt:lpstr>3.显示文字3D效果</vt:lpstr>
      <vt:lpstr>4.设置3D文本阴影颜色</vt:lpstr>
      <vt:lpstr>5.设置字体加粗</vt:lpstr>
      <vt:lpstr>6.设置字体大小</vt:lpstr>
      <vt:lpstr>7.设置字体类型</vt:lpstr>
      <vt:lpstr>9.3.3  按钮声音</vt:lpstr>
      <vt:lpstr>1.设置声音</vt:lpstr>
      <vt:lpstr>PowerPoint 演示文稿</vt:lpstr>
      <vt:lpstr>PowerPoint 演示文稿</vt:lpstr>
      <vt:lpstr>PowerPoint 演示文稿</vt:lpstr>
      <vt:lpstr>2.播放声音</vt:lpstr>
      <vt:lpstr>图9.20  为按钮类添加单击的响应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9.3.4  自绘按钮</vt:lpstr>
      <vt:lpstr>1.设置按钮样式</vt:lpstr>
      <vt:lpstr>2.绘制按钮图像和文本</vt:lpstr>
      <vt:lpstr>9.3.5  头文件总览</vt:lpstr>
      <vt:lpstr>9.4  邮件管理程序示例</vt:lpstr>
      <vt:lpstr>9.4.1  程序主窗体</vt:lpstr>
      <vt:lpstr>1.窗体和界面图片设计</vt:lpstr>
      <vt:lpstr>图9.21  程序主窗体</vt:lpstr>
      <vt:lpstr>图9.22  主窗体界面</vt:lpstr>
      <vt:lpstr>图9.23  按钮不同状态下的界面设计</vt:lpstr>
      <vt:lpstr>2.导入按钮声音</vt:lpstr>
      <vt:lpstr>图9.24  导入声音文件</vt:lpstr>
      <vt:lpstr>3.导入鼠标图像</vt:lpstr>
      <vt:lpstr>图9.25  导入鼠标图像</vt:lpstr>
      <vt:lpstr>4.窗体美化</vt:lpstr>
      <vt:lpstr>9.26  为按钮关联变量</vt:lpstr>
      <vt:lpstr>PowerPoint 演示文稿</vt:lpstr>
      <vt:lpstr>PowerPoint 演示文稿</vt:lpstr>
      <vt:lpstr>PowerPoint 演示文稿</vt:lpstr>
      <vt:lpstr>图9.27  使用类向导添加消息响应</vt:lpstr>
      <vt:lpstr>PowerPoint 演示文稿</vt:lpstr>
      <vt:lpstr>5.按钮美化</vt:lpstr>
      <vt:lpstr>图9.28  鼠标划过按钮</vt:lpstr>
      <vt:lpstr>图9.29  鼠标单击按钮</vt:lpstr>
      <vt:lpstr>6.导航按钮</vt:lpstr>
      <vt:lpstr>9.4.2  设置窗体</vt:lpstr>
      <vt:lpstr>图9.30  为“设置”窗体创建类</vt:lpstr>
      <vt:lpstr>1.窗体和界面图片设计</vt:lpstr>
      <vt:lpstr>图9.31  “设置”对话框设计</vt:lpstr>
      <vt:lpstr>图9.32  按钮样式设置</vt:lpstr>
      <vt:lpstr>图9.33  “设置”对话框背景图</vt:lpstr>
      <vt:lpstr>2.窗体美化</vt:lpstr>
      <vt:lpstr>图9.34  控件创建的关联变量</vt:lpstr>
      <vt:lpstr>图9.35  添加消息处理</vt:lpstr>
      <vt:lpstr>3.按钮美化</vt:lpstr>
      <vt:lpstr>4.修改程序的启动窗体</vt:lpstr>
      <vt:lpstr>9.4.3  收件箱窗体</vt:lpstr>
      <vt:lpstr>1.窗体和界面图片设计</vt:lpstr>
      <vt:lpstr>图9.36  “收件箱”对话框设计</vt:lpstr>
      <vt:lpstr>图9.37  列表样式设置</vt:lpstr>
      <vt:lpstr>图9.38  “收件箱”对话框背景图</vt:lpstr>
      <vt:lpstr>2.窗体美化</vt:lpstr>
      <vt:lpstr>图9.39  控件创建的关联变量</vt:lpstr>
      <vt:lpstr>PowerPoint 演示文稿</vt:lpstr>
      <vt:lpstr>PowerPoint 演示文稿</vt:lpstr>
      <vt:lpstr>PowerPoint 演示文稿</vt:lpstr>
      <vt:lpstr>PowerPoint 演示文稿</vt:lpstr>
      <vt:lpstr>3.按钮美化</vt:lpstr>
      <vt:lpstr>4.接收邮件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5.显示邮件内容的函数</vt:lpstr>
      <vt:lpstr>图9.40  添加列表被单击事件的处理函数</vt:lpstr>
      <vt:lpstr>PowerPoint 演示文稿</vt:lpstr>
      <vt:lpstr>6.清空、刷新邮箱</vt:lpstr>
      <vt:lpstr>9.4.4  发件箱窗体</vt:lpstr>
      <vt:lpstr>1.窗体和界面图片设计</vt:lpstr>
      <vt:lpstr>图9.41  “发件箱”对话框设计</vt:lpstr>
      <vt:lpstr>图9.42  编辑框样式设置</vt:lpstr>
      <vt:lpstr>图9.43  “发件箱”对话框背景图</vt:lpstr>
      <vt:lpstr>2.窗体美化</vt:lpstr>
      <vt:lpstr>图9.44  控件创建的关联变量</vt:lpstr>
      <vt:lpstr>PowerPoint 演示文稿</vt:lpstr>
      <vt:lpstr>3.按钮美化</vt:lpstr>
      <vt:lpstr>4.添加附件</vt:lpstr>
      <vt:lpstr>图9.45  “打开”文件对话框</vt:lpstr>
      <vt:lpstr>5.发送、重写邮件</vt:lpstr>
      <vt:lpstr>9.4.5  “正在处理中…”窗体</vt:lpstr>
      <vt:lpstr>1.窗体和界面图片设计</vt:lpstr>
      <vt:lpstr>图9.46  “发件箱”对话框设计</vt:lpstr>
      <vt:lpstr>图9.47  “正在处理中…”对话框背景图</vt:lpstr>
      <vt:lpstr>2.窗体美化</vt:lpstr>
      <vt:lpstr>3.信息显示</vt:lpstr>
      <vt:lpstr>9.5  小结</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第9章  邮件接收和发送客户端之二</dc:title>
  <dc:creator>User</dc:creator>
  <cp:lastModifiedBy>User</cp:lastModifiedBy>
  <cp:revision>11</cp:revision>
  <dcterms:created xsi:type="dcterms:W3CDTF">2013-03-29T05:03:37Z</dcterms:created>
  <dcterms:modified xsi:type="dcterms:W3CDTF">2013-03-30T01:32:16Z</dcterms:modified>
</cp:coreProperties>
</file>